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Fira Sans Medium"/>
      <p:regular r:id="rId24"/>
      <p:bold r:id="rId25"/>
      <p:italic r:id="rId26"/>
      <p:boldItalic r:id="rId27"/>
    </p:embeddedFont>
    <p:embeddedFont>
      <p:font typeface="Fira Sans"/>
      <p:bold r:id="rId28"/>
      <p:boldItalic r:id="rId29"/>
    </p:embeddedFont>
    <p:embeddedFont>
      <p:font typeface="Fira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34" roundtripDataSignature="AMtx7mgiEEh4oH46HucJHTe6Y4/hFSNZ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FiraSansMedium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Medium-italic.fntdata"/><Relationship Id="rId25" Type="http://schemas.openxmlformats.org/officeDocument/2006/relationships/font" Target="fonts/FiraSansMedium-bold.fntdata"/><Relationship Id="rId28" Type="http://schemas.openxmlformats.org/officeDocument/2006/relationships/font" Target="fonts/FiraSans-bold.fntdata"/><Relationship Id="rId27" Type="http://schemas.openxmlformats.org/officeDocument/2006/relationships/font" Target="fonts/FiraSans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Light-bold.fntdata"/><Relationship Id="rId30" Type="http://schemas.openxmlformats.org/officeDocument/2006/relationships/font" Target="fonts/FiraSansLight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cfacffa459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cfacffa459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cfacffa45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cfacffa459_0_8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04ffc603c9_1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104ffc603c9_1_1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5be05068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g105be05068f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5be05068f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105be05068f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4ffc603c9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04ffc603c9_1_17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cfa97409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gcfa97409dd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4ffc603c9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104ffc603c9_1_1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4ffc603c9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g104ffc603c9_1_13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04ffc603c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104ffc603c9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ffc603c9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g104ffc603c9_1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04ffc603c9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g104ffc603c9_1_5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05be9c1a3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105be9c1a37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1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2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hyperlink" Target="mailto:ruoqili@andrew.cmu.edu" TargetMode="External"/><Relationship Id="rId6" Type="http://schemas.openxmlformats.org/officeDocument/2006/relationships/hyperlink" Target="mailto:lanwei@andrew.cmu.edu" TargetMode="External"/><Relationship Id="rId7" Type="http://schemas.openxmlformats.org/officeDocument/2006/relationships/hyperlink" Target="mailto:peixinz2@andrew.cmu.edu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Relationship Id="rId6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57q10P3eriheOnZOBiXNTAD-KmhzaZ6b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11506841" y="-144637"/>
            <a:ext cx="10786224" cy="10576274"/>
            <a:chOff x="0" y="0"/>
            <a:chExt cx="14381630" cy="14101698"/>
          </a:xfrm>
        </p:grpSpPr>
        <p:pic>
          <p:nvPicPr>
            <p:cNvPr id="85" name="Google Shape;85;p1"/>
            <p:cNvPicPr preferRelativeResize="0"/>
            <p:nvPr/>
          </p:nvPicPr>
          <p:blipFill rotWithShape="1">
            <a:blip r:embed="rId3">
              <a:alphaModFix/>
            </a:blip>
            <a:srcRect b="0" l="0" r="0" t="34025"/>
            <a:stretch/>
          </p:blipFill>
          <p:spPr>
            <a:xfrm>
              <a:off x="0" y="7042815"/>
              <a:ext cx="12363028" cy="7058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" name="Google Shape;86;p1"/>
            <p:cNvPicPr preferRelativeResize="0"/>
            <p:nvPr/>
          </p:nvPicPr>
          <p:blipFill rotWithShape="1">
            <a:blip r:embed="rId4">
              <a:alphaModFix/>
            </a:blip>
            <a:srcRect b="0" l="0" r="0" t="34025"/>
            <a:stretch/>
          </p:blipFill>
          <p:spPr>
            <a:xfrm>
              <a:off x="2018602" y="0"/>
              <a:ext cx="12363028" cy="7058883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87" name="Google Shape;87;p1"/>
          <p:cNvCxnSpPr/>
          <p:nvPr/>
        </p:nvCxnSpPr>
        <p:spPr>
          <a:xfrm rot="10800000">
            <a:off x="1028700" y="5284343"/>
            <a:ext cx="10211441" cy="0"/>
          </a:xfrm>
          <a:prstGeom prst="straightConnector1">
            <a:avLst/>
          </a:prstGeom>
          <a:noFill/>
          <a:ln cap="rnd" cmpd="sng" w="28575">
            <a:solidFill>
              <a:srgbClr val="86C7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" name="Google Shape;88;p1"/>
          <p:cNvSpPr/>
          <p:nvPr/>
        </p:nvSpPr>
        <p:spPr>
          <a:xfrm>
            <a:off x="-9401127" y="8681862"/>
            <a:ext cx="15741700" cy="3210276"/>
          </a:xfrm>
          <a:custGeom>
            <a:rect b="b" l="l" r="r" t="t"/>
            <a:pathLst>
              <a:path extrusionOk="0" h="5372100" w="26342280">
                <a:moveTo>
                  <a:pt x="24791611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24791611" y="5372100"/>
                </a:lnTo>
                <a:lnTo>
                  <a:pt x="26342280" y="2686050"/>
                </a:lnTo>
                <a:lnTo>
                  <a:pt x="24791611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grpSp>
        <p:nvGrpSpPr>
          <p:cNvPr id="89" name="Google Shape;89;p1"/>
          <p:cNvGrpSpPr/>
          <p:nvPr/>
        </p:nvGrpSpPr>
        <p:grpSpPr>
          <a:xfrm>
            <a:off x="1028700" y="1021550"/>
            <a:ext cx="12633525" cy="3465579"/>
            <a:chOff x="0" y="-9533"/>
            <a:chExt cx="16844700" cy="4620771"/>
          </a:xfrm>
        </p:grpSpPr>
        <p:sp>
          <p:nvSpPr>
            <p:cNvPr id="90" name="Google Shape;90;p1"/>
            <p:cNvSpPr txBox="1"/>
            <p:nvPr/>
          </p:nvSpPr>
          <p:spPr>
            <a:xfrm>
              <a:off x="0" y="-9533"/>
              <a:ext cx="16844700" cy="178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87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Book Recommendation</a:t>
              </a:r>
              <a:endParaRPr sz="8700"/>
            </a:p>
          </p:txBody>
        </p:sp>
        <p:sp>
          <p:nvSpPr>
            <p:cNvPr id="91" name="Google Shape;91;p1"/>
            <p:cNvSpPr txBox="1"/>
            <p:nvPr/>
          </p:nvSpPr>
          <p:spPr>
            <a:xfrm>
              <a:off x="0" y="3088431"/>
              <a:ext cx="136152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A066CB"/>
                  </a:solidFill>
                  <a:latin typeface="Fira Sans"/>
                  <a:ea typeface="Fira Sans"/>
                  <a:cs typeface="Fira Sans"/>
                  <a:sym typeface="Fira Sans"/>
                </a:rPr>
                <a:t>95729 - Fall 2021</a:t>
              </a:r>
              <a:endParaRPr/>
            </a:p>
          </p:txBody>
        </p:sp>
        <p:sp>
          <p:nvSpPr>
            <p:cNvPr id="92" name="Google Shape;92;p1"/>
            <p:cNvSpPr txBox="1"/>
            <p:nvPr/>
          </p:nvSpPr>
          <p:spPr>
            <a:xfrm>
              <a:off x="0" y="3995638"/>
              <a:ext cx="13615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E-Commerce Tech Final Presentation</a:t>
              </a:r>
              <a:endParaRPr/>
            </a:p>
          </p:txBody>
        </p:sp>
      </p:grpSp>
      <p:sp>
        <p:nvSpPr>
          <p:cNvPr id="93" name="Google Shape;93;p1"/>
          <p:cNvSpPr txBox="1"/>
          <p:nvPr/>
        </p:nvSpPr>
        <p:spPr>
          <a:xfrm>
            <a:off x="1028700" y="6569676"/>
            <a:ext cx="10211400" cy="14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Fira Sans Light"/>
                <a:ea typeface="Fira Sans Light"/>
                <a:cs typeface="Fira Sans Light"/>
                <a:sym typeface="Fira Sans Light"/>
              </a:rPr>
              <a:t>Ruoqi (Rebecca) Li   </a:t>
            </a:r>
            <a:r>
              <a:rPr lang="en-US" sz="2499" u="sng">
                <a:solidFill>
                  <a:schemeClr val="hlink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5"/>
              </a:rPr>
              <a:t>ruoqili@andrew.cmu.edu</a:t>
            </a:r>
            <a:endParaRPr sz="2499"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Fira Sans Light"/>
                <a:ea typeface="Fira Sans Light"/>
                <a:cs typeface="Fira Sans Light"/>
                <a:sym typeface="Fira Sans Light"/>
              </a:rPr>
              <a:t>Lan (Evelyn) Wei   </a:t>
            </a:r>
            <a:r>
              <a:rPr lang="en-US" sz="2499" u="sng">
                <a:solidFill>
                  <a:schemeClr val="hlink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6"/>
              </a:rPr>
              <a:t>lanwei@andrew.cmu.edu</a:t>
            </a:r>
            <a:r>
              <a:rPr lang="en-US" sz="2499">
                <a:latin typeface="Fira Sans Light"/>
                <a:ea typeface="Fira Sans Light"/>
                <a:cs typeface="Fira Sans Light"/>
                <a:sym typeface="Fira Sans Light"/>
              </a:rPr>
              <a:t>  </a:t>
            </a:r>
            <a:endParaRPr sz="2499"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marR="0" rtl="0" algn="l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>
                <a:latin typeface="Fira Sans Light"/>
                <a:ea typeface="Fira Sans Light"/>
                <a:cs typeface="Fira Sans Light"/>
                <a:sym typeface="Fira Sans Light"/>
              </a:rPr>
              <a:t>Peixin Zhao   </a:t>
            </a:r>
            <a:r>
              <a:rPr lang="en-US" sz="2499" u="sng">
                <a:solidFill>
                  <a:schemeClr val="hlink"/>
                </a:solidFill>
                <a:latin typeface="Fira Sans Light"/>
                <a:ea typeface="Fira Sans Light"/>
                <a:cs typeface="Fira Sans Light"/>
                <a:sym typeface="Fira Sans Light"/>
                <a:hlinkClick r:id="rId7"/>
              </a:rPr>
              <a:t>peixinz2@andrew.cmu.edu</a:t>
            </a:r>
            <a:r>
              <a:rPr lang="en-US" sz="2499"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endParaRPr sz="2499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66CB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cfacffa459_0_22"/>
          <p:cNvSpPr txBox="1"/>
          <p:nvPr/>
        </p:nvSpPr>
        <p:spPr>
          <a:xfrm>
            <a:off x="837450" y="517800"/>
            <a:ext cx="456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99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/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gcfacffa459_0_22"/>
          <p:cNvCxnSpPr/>
          <p:nvPr/>
        </p:nvCxnSpPr>
        <p:spPr>
          <a:xfrm rot="10800000">
            <a:off x="837375" y="1626050"/>
            <a:ext cx="4119900" cy="43500"/>
          </a:xfrm>
          <a:prstGeom prst="straightConnector1">
            <a:avLst/>
          </a:prstGeom>
          <a:noFill/>
          <a:ln cap="rnd" cmpd="sng" w="38100">
            <a:solidFill>
              <a:srgbClr val="86C7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1" name="Google Shape;271;gcfacffa459_0_22"/>
          <p:cNvSpPr txBox="1"/>
          <p:nvPr/>
        </p:nvSpPr>
        <p:spPr>
          <a:xfrm>
            <a:off x="837450" y="2031525"/>
            <a:ext cx="17952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USER </a:t>
            </a:r>
            <a:r>
              <a:rPr b="1" lang="en-US" sz="32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sz="3200">
              <a:solidFill>
                <a:srgbClr val="86C7ED"/>
              </a:solidFill>
            </a:endParaRPr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2" name="Google Shape;272;gcfacffa459_0_22"/>
          <p:cNvGrpSpPr/>
          <p:nvPr/>
        </p:nvGrpSpPr>
        <p:grpSpPr>
          <a:xfrm>
            <a:off x="3096050" y="1935800"/>
            <a:ext cx="6105275" cy="838225"/>
            <a:chOff x="3096050" y="1935800"/>
            <a:chExt cx="6105275" cy="838225"/>
          </a:xfrm>
        </p:grpSpPr>
        <p:sp>
          <p:nvSpPr>
            <p:cNvPr id="273" name="Google Shape;273;gcfacffa459_0_22"/>
            <p:cNvSpPr txBox="1"/>
            <p:nvPr/>
          </p:nvSpPr>
          <p:spPr>
            <a:xfrm>
              <a:off x="3096050" y="2031525"/>
              <a:ext cx="29658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BOOKS</a:t>
              </a:r>
              <a:endParaRPr sz="3200"/>
            </a:p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cfacffa459_0_22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B1, B2, ... , B10</a:t>
              </a:r>
              <a:endParaRPr/>
            </a:p>
          </p:txBody>
        </p:sp>
      </p:grpSp>
      <p:grpSp>
        <p:nvGrpSpPr>
          <p:cNvPr id="275" name="Google Shape;275;gcfacffa459_0_22"/>
          <p:cNvGrpSpPr/>
          <p:nvPr/>
        </p:nvGrpSpPr>
        <p:grpSpPr>
          <a:xfrm>
            <a:off x="3096050" y="2526575"/>
            <a:ext cx="6105275" cy="838225"/>
            <a:chOff x="3096050" y="1935800"/>
            <a:chExt cx="6105275" cy="838225"/>
          </a:xfrm>
        </p:grpSpPr>
        <p:sp>
          <p:nvSpPr>
            <p:cNvPr id="276" name="Google Shape;276;gcfacffa459_0_22"/>
            <p:cNvSpPr txBox="1"/>
            <p:nvPr/>
          </p:nvSpPr>
          <p:spPr>
            <a:xfrm>
              <a:off x="3096050" y="2031525"/>
              <a:ext cx="31053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RATINGS</a:t>
              </a:r>
              <a:endParaRPr sz="3200"/>
            </a:p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gcfacffa459_0_22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R1, R2, ... , R10</a:t>
              </a:r>
              <a:endParaRPr/>
            </a:p>
          </p:txBody>
        </p:sp>
      </p:grpSp>
      <p:pic>
        <p:nvPicPr>
          <p:cNvPr id="278" name="Google Shape;278;gcfacffa459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263" y="3901000"/>
            <a:ext cx="6521475" cy="54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cfacffa459_0_22"/>
          <p:cNvSpPr txBox="1"/>
          <p:nvPr/>
        </p:nvSpPr>
        <p:spPr>
          <a:xfrm>
            <a:off x="7038175" y="322390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B1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0" name="Google Shape;280;gcfacffa459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2750" y="3901000"/>
            <a:ext cx="3212048" cy="5492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gcfacffa459_0_22"/>
          <p:cNvSpPr txBox="1"/>
          <p:nvPr/>
        </p:nvSpPr>
        <p:spPr>
          <a:xfrm>
            <a:off x="8067250" y="322390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2" name="Google Shape;282;gcfacffa459_0_22"/>
          <p:cNvSpPr txBox="1"/>
          <p:nvPr/>
        </p:nvSpPr>
        <p:spPr>
          <a:xfrm>
            <a:off x="9096325" y="3223900"/>
            <a:ext cx="179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B3…..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3" name="Google Shape;283;gcfacffa459_0_22"/>
          <p:cNvSpPr txBox="1"/>
          <p:nvPr/>
        </p:nvSpPr>
        <p:spPr>
          <a:xfrm>
            <a:off x="10125400" y="3223900"/>
            <a:ext cx="919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B10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4" name="Google Shape;284;gcfacffa459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4800" y="3901000"/>
            <a:ext cx="1090109" cy="5492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cfacffa459_0_22"/>
          <p:cNvSpPr txBox="1"/>
          <p:nvPr/>
        </p:nvSpPr>
        <p:spPr>
          <a:xfrm>
            <a:off x="11138525" y="3223900"/>
            <a:ext cx="120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SUM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6" name="Google Shape;286;gcfacffa459_0_22"/>
          <p:cNvSpPr/>
          <p:nvPr/>
        </p:nvSpPr>
        <p:spPr>
          <a:xfrm>
            <a:off x="12535975" y="5983400"/>
            <a:ext cx="1090200" cy="5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6C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cfacffa459_0_22"/>
          <p:cNvSpPr txBox="1"/>
          <p:nvPr/>
        </p:nvSpPr>
        <p:spPr>
          <a:xfrm>
            <a:off x="14027250" y="5908550"/>
            <a:ext cx="4061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Order by </a:t>
            </a: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SUM desc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88" name="Google Shape;288;gcfacffa459_0_22"/>
          <p:cNvSpPr/>
          <p:nvPr/>
        </p:nvSpPr>
        <p:spPr>
          <a:xfrm>
            <a:off x="15826150" y="6691400"/>
            <a:ext cx="402600" cy="838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6C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gcfacffa459_0_22"/>
          <p:cNvSpPr txBox="1"/>
          <p:nvPr/>
        </p:nvSpPr>
        <p:spPr>
          <a:xfrm>
            <a:off x="14679725" y="7713000"/>
            <a:ext cx="29928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TOP 10 Books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gcfacffa459_0_88"/>
          <p:cNvGrpSpPr/>
          <p:nvPr/>
        </p:nvGrpSpPr>
        <p:grpSpPr>
          <a:xfrm>
            <a:off x="725771" y="680641"/>
            <a:ext cx="9497075" cy="2000702"/>
            <a:chOff x="-845100" y="-805483"/>
            <a:chExt cx="12662767" cy="2667602"/>
          </a:xfrm>
        </p:grpSpPr>
        <p:sp>
          <p:nvSpPr>
            <p:cNvPr id="295" name="Google Shape;295;gcfacffa459_0_88"/>
            <p:cNvSpPr txBox="1"/>
            <p:nvPr/>
          </p:nvSpPr>
          <p:spPr>
            <a:xfrm>
              <a:off x="-845100" y="-805483"/>
              <a:ext cx="125982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999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Comparison</a:t>
              </a:r>
              <a:endParaRPr/>
            </a:p>
          </p:txBody>
        </p:sp>
        <p:sp>
          <p:nvSpPr>
            <p:cNvPr id="296" name="Google Shape;296;gcfacffa459_0_88"/>
            <p:cNvSpPr txBox="1"/>
            <p:nvPr/>
          </p:nvSpPr>
          <p:spPr>
            <a:xfrm>
              <a:off x="-780533" y="1246519"/>
              <a:ext cx="125982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User-based VS Item-based</a:t>
              </a:r>
              <a:endParaRPr/>
            </a:p>
          </p:txBody>
        </p:sp>
      </p:grpSp>
      <p:grpSp>
        <p:nvGrpSpPr>
          <p:cNvPr id="297" name="Google Shape;297;gcfacffa459_0_88"/>
          <p:cNvGrpSpPr/>
          <p:nvPr/>
        </p:nvGrpSpPr>
        <p:grpSpPr>
          <a:xfrm>
            <a:off x="817151" y="2948141"/>
            <a:ext cx="6534867" cy="4818115"/>
            <a:chOff x="-723267" y="-3920562"/>
            <a:chExt cx="7645802" cy="4350835"/>
          </a:xfrm>
        </p:grpSpPr>
        <p:sp>
          <p:nvSpPr>
            <p:cNvPr id="298" name="Google Shape;298;gcfacffa459_0_88"/>
            <p:cNvSpPr txBox="1"/>
            <p:nvPr/>
          </p:nvSpPr>
          <p:spPr>
            <a:xfrm>
              <a:off x="-723265" y="-731627"/>
              <a:ext cx="7645800" cy="116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683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66CB"/>
                </a:buClr>
                <a:buSzPts val="2200"/>
                <a:buFont typeface="Fira Sans"/>
                <a:buChar char="-"/>
              </a:pPr>
              <a:r>
                <a:rPr b="1" lang="en-US" sz="2200">
                  <a:solidFill>
                    <a:srgbClr val="A066CB"/>
                  </a:solidFill>
                  <a:latin typeface="Fira Sans"/>
                  <a:ea typeface="Fira Sans"/>
                  <a:cs typeface="Fira Sans"/>
                  <a:sym typeface="Fira Sans"/>
                </a:rPr>
                <a:t>Might not best capture the user’s preferences (limited by the cold-start scenario)</a:t>
              </a:r>
              <a:endParaRPr b="1" sz="2200">
                <a:solidFill>
                  <a:srgbClr val="A066CB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683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66CB"/>
                </a:buClr>
                <a:buSzPts val="2200"/>
                <a:buFont typeface="Fira Sans"/>
                <a:buChar char="-"/>
              </a:pPr>
              <a:r>
                <a:rPr b="1" lang="en-US" sz="2200">
                  <a:solidFill>
                    <a:srgbClr val="A066CB"/>
                  </a:solidFill>
                  <a:latin typeface="Fira Sans"/>
                  <a:ea typeface="Fira Sans"/>
                  <a:cs typeface="Fira Sans"/>
                  <a:sym typeface="Fira Sans"/>
                </a:rPr>
                <a:t>Good for exploration</a:t>
              </a:r>
              <a:endParaRPr b="1" sz="2200">
                <a:solidFill>
                  <a:srgbClr val="A066CB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99" name="Google Shape;299;gcfacffa459_0_88"/>
            <p:cNvSpPr txBox="1"/>
            <p:nvPr/>
          </p:nvSpPr>
          <p:spPr>
            <a:xfrm>
              <a:off x="-723267" y="-3920562"/>
              <a:ext cx="7645800" cy="48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User-based</a:t>
              </a:r>
              <a:endParaRPr/>
            </a:p>
          </p:txBody>
        </p:sp>
      </p:grpSp>
      <p:grpSp>
        <p:nvGrpSpPr>
          <p:cNvPr id="300" name="Google Shape;300;gcfacffa459_0_88"/>
          <p:cNvGrpSpPr/>
          <p:nvPr/>
        </p:nvGrpSpPr>
        <p:grpSpPr>
          <a:xfrm>
            <a:off x="9409200" y="2996861"/>
            <a:ext cx="6935400" cy="5780413"/>
            <a:chOff x="-1601467" y="-3839656"/>
            <a:chExt cx="9247200" cy="3929313"/>
          </a:xfrm>
        </p:grpSpPr>
        <p:sp>
          <p:nvSpPr>
            <p:cNvPr id="301" name="Google Shape;301;gcfacffa459_0_88"/>
            <p:cNvSpPr txBox="1"/>
            <p:nvPr/>
          </p:nvSpPr>
          <p:spPr>
            <a:xfrm>
              <a:off x="-1601467" y="-1513243"/>
              <a:ext cx="9247200" cy="1602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683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66CB"/>
                </a:buClr>
                <a:buSzPts val="2200"/>
                <a:buFont typeface="Fira Sans"/>
                <a:buChar char="-"/>
              </a:pPr>
              <a:r>
                <a:rPr b="1" lang="en-US" sz="2200">
                  <a:solidFill>
                    <a:srgbClr val="A066CB"/>
                  </a:solidFill>
                  <a:latin typeface="Fira Sans"/>
                  <a:ea typeface="Fira Sans"/>
                  <a:cs typeface="Fira Sans"/>
                  <a:sym typeface="Fira Sans"/>
                </a:rPr>
                <a:t>Clustered in similar range of books from same authors</a:t>
              </a:r>
              <a:endParaRPr b="1" sz="2200">
                <a:solidFill>
                  <a:srgbClr val="A066CB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368300" lvl="0" marL="4572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066CB"/>
                </a:buClr>
                <a:buSzPts val="2200"/>
                <a:buFont typeface="Fira Sans"/>
                <a:buChar char="-"/>
              </a:pPr>
              <a:r>
                <a:rPr b="1" lang="en-US" sz="2200">
                  <a:solidFill>
                    <a:srgbClr val="A066CB"/>
                  </a:solidFill>
                  <a:latin typeface="Fira Sans"/>
                  <a:ea typeface="Fira Sans"/>
                  <a:cs typeface="Fira Sans"/>
                  <a:sym typeface="Fira Sans"/>
                </a:rPr>
                <a:t>Limited Types of Books (Exploit within the current interests)</a:t>
              </a:r>
              <a:endParaRPr b="1" sz="600">
                <a:solidFill>
                  <a:srgbClr val="A066CB"/>
                </a:solidFill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02" name="Google Shape;302;gcfacffa459_0_88"/>
            <p:cNvSpPr txBox="1"/>
            <p:nvPr/>
          </p:nvSpPr>
          <p:spPr>
            <a:xfrm>
              <a:off x="-1601467" y="-3839656"/>
              <a:ext cx="7645800" cy="36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Item-based</a:t>
              </a:r>
              <a:endParaRPr/>
            </a:p>
          </p:txBody>
        </p:sp>
      </p:grpSp>
      <p:pic>
        <p:nvPicPr>
          <p:cNvPr id="303" name="Google Shape;303;gcfacffa459_0_88"/>
          <p:cNvPicPr preferRelativeResize="0"/>
          <p:nvPr/>
        </p:nvPicPr>
        <p:blipFill rotWithShape="1">
          <a:blip r:embed="rId3">
            <a:alphaModFix/>
          </a:blip>
          <a:srcRect b="0" l="0" r="0" t="34023"/>
          <a:stretch/>
        </p:blipFill>
        <p:spPr>
          <a:xfrm>
            <a:off x="12038446" y="-2389613"/>
            <a:ext cx="8370405" cy="47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gcfacffa459_0_88"/>
          <p:cNvSpPr/>
          <p:nvPr/>
        </p:nvSpPr>
        <p:spPr>
          <a:xfrm>
            <a:off x="680652" y="9515874"/>
            <a:ext cx="16951144" cy="1544479"/>
          </a:xfrm>
          <a:custGeom>
            <a:rect b="b" l="l" r="r" t="t"/>
            <a:pathLst>
              <a:path extrusionOk="0" h="5372100" w="58960500">
                <a:moveTo>
                  <a:pt x="5740982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7409829" y="5372100"/>
                </a:lnTo>
                <a:lnTo>
                  <a:pt x="58960500" y="2686050"/>
                </a:lnTo>
                <a:lnTo>
                  <a:pt x="57409829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cxnSp>
        <p:nvCxnSpPr>
          <p:cNvPr id="305" name="Google Shape;305;gcfacffa459_0_88"/>
          <p:cNvCxnSpPr/>
          <p:nvPr/>
        </p:nvCxnSpPr>
        <p:spPr>
          <a:xfrm rot="-5400000">
            <a:off x="7172694" y="4467618"/>
            <a:ext cx="2758200" cy="0"/>
          </a:xfrm>
          <a:prstGeom prst="straightConnector1">
            <a:avLst/>
          </a:prstGeom>
          <a:noFill/>
          <a:ln cap="rnd" cmpd="sng" w="76200">
            <a:solidFill>
              <a:srgbClr val="86C7E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06" name="Google Shape;306;gcfacffa459_0_88"/>
          <p:cNvSpPr txBox="1"/>
          <p:nvPr/>
        </p:nvSpPr>
        <p:spPr>
          <a:xfrm>
            <a:off x="817150" y="3545250"/>
            <a:ext cx="64512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Bastard Out of California, </a:t>
            </a:r>
            <a:r>
              <a:rPr lang="en-US" sz="2100">
                <a:solidFill>
                  <a:schemeClr val="dk1"/>
                </a:solidFill>
              </a:rPr>
              <a:t>The Book Of Ruth, Into Thin Air : A Personal Account Of The Mt. Everest Disaster, Pretend You Don'T See Her, </a:t>
            </a:r>
            <a:r>
              <a:rPr lang="en-US" sz="2100">
                <a:solidFill>
                  <a:srgbClr val="FF0000"/>
                </a:solidFill>
              </a:rPr>
              <a:t>Prey, </a:t>
            </a:r>
            <a:r>
              <a:rPr lang="en-US" sz="2100">
                <a:solidFill>
                  <a:schemeClr val="dk1"/>
                </a:solidFill>
              </a:rPr>
              <a:t>1St To Die: A Novel, </a:t>
            </a:r>
            <a:r>
              <a:rPr lang="en-US" sz="2100">
                <a:solidFill>
                  <a:srgbClr val="FF0000"/>
                </a:solidFill>
              </a:rPr>
              <a:t>American Gods, The Andromeda Strain, </a:t>
            </a:r>
            <a:r>
              <a:rPr lang="en-US" sz="2100">
                <a:solidFill>
                  <a:schemeClr val="dk1"/>
                </a:solidFill>
              </a:rPr>
              <a:t>The Summerhouse, Notes From A Small Island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307" name="Google Shape;307;gcfacffa459_0_88"/>
          <p:cNvSpPr txBox="1"/>
          <p:nvPr/>
        </p:nvSpPr>
        <p:spPr>
          <a:xfrm>
            <a:off x="9409200" y="3632425"/>
            <a:ext cx="7284300" cy="19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1155CC"/>
                </a:solidFill>
              </a:rPr>
              <a:t>Jurassic Park, The Lost World, </a:t>
            </a:r>
            <a:r>
              <a:rPr lang="en-US" sz="2100">
                <a:solidFill>
                  <a:srgbClr val="FF0000"/>
                </a:solidFill>
              </a:rPr>
              <a:t>The Andromeda Strain, </a:t>
            </a:r>
            <a:r>
              <a:rPr lang="en-US" sz="2100">
                <a:solidFill>
                  <a:srgbClr val="1155CC"/>
                </a:solidFill>
              </a:rPr>
              <a:t>Congo, Timeline, The Notebook, </a:t>
            </a:r>
            <a:r>
              <a:rPr lang="en-US" sz="2100">
                <a:solidFill>
                  <a:srgbClr val="FF0000"/>
                </a:solidFill>
              </a:rPr>
              <a:t>American Gods, </a:t>
            </a:r>
            <a:r>
              <a:rPr lang="en-US" sz="2100">
                <a:solidFill>
                  <a:srgbClr val="1155CC"/>
                </a:solidFill>
              </a:rPr>
              <a:t>A Time To Kill, Message In A Bottle, </a:t>
            </a:r>
            <a:r>
              <a:rPr lang="en-US" sz="2100">
                <a:solidFill>
                  <a:srgbClr val="FF0000"/>
                </a:solidFill>
              </a:rPr>
              <a:t>Prey</a:t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66CB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" name="Google Shape;312;g104ffc603c9_1_150"/>
          <p:cNvGrpSpPr/>
          <p:nvPr/>
        </p:nvGrpSpPr>
        <p:grpSpPr>
          <a:xfrm>
            <a:off x="8303806" y="3687798"/>
            <a:ext cx="7218675" cy="2782009"/>
            <a:chOff x="0" y="927550"/>
            <a:chExt cx="9624900" cy="3709345"/>
          </a:xfrm>
        </p:grpSpPr>
        <p:sp>
          <p:nvSpPr>
            <p:cNvPr id="313" name="Google Shape;313;g104ffc603c9_1_150"/>
            <p:cNvSpPr txBox="1"/>
            <p:nvPr/>
          </p:nvSpPr>
          <p:spPr>
            <a:xfrm>
              <a:off x="0" y="927550"/>
              <a:ext cx="96249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999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Web Design</a:t>
              </a:r>
              <a:endParaRPr b="1" sz="9999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14" name="Google Shape;314;g104ffc603c9_1_150"/>
            <p:cNvSpPr txBox="1"/>
            <p:nvPr/>
          </p:nvSpPr>
          <p:spPr>
            <a:xfrm>
              <a:off x="0" y="4349495"/>
              <a:ext cx="96249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5" name="Google Shape;315;g104ffc603c9_1_150"/>
          <p:cNvSpPr/>
          <p:nvPr/>
        </p:nvSpPr>
        <p:spPr>
          <a:xfrm>
            <a:off x="3524297" y="9515874"/>
            <a:ext cx="15274730" cy="1544479"/>
          </a:xfrm>
          <a:custGeom>
            <a:rect b="b" l="l" r="r" t="t"/>
            <a:pathLst>
              <a:path extrusionOk="0" h="5372100" w="53129495">
                <a:moveTo>
                  <a:pt x="51578821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1578824" y="5372100"/>
                </a:lnTo>
                <a:lnTo>
                  <a:pt x="53129495" y="2686050"/>
                </a:lnTo>
                <a:lnTo>
                  <a:pt x="515788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316" name="Google Shape;316;g104ffc603c9_1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5" y="822450"/>
            <a:ext cx="6675400" cy="758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be05068f_0_23"/>
          <p:cNvSpPr/>
          <p:nvPr/>
        </p:nvSpPr>
        <p:spPr>
          <a:xfrm rot="10800000">
            <a:off x="1793101" y="2010593"/>
            <a:ext cx="341147" cy="295465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grpSp>
        <p:nvGrpSpPr>
          <p:cNvPr id="322" name="Google Shape;322;g105be05068f_0_23"/>
          <p:cNvGrpSpPr/>
          <p:nvPr/>
        </p:nvGrpSpPr>
        <p:grpSpPr>
          <a:xfrm>
            <a:off x="2527862" y="1885846"/>
            <a:ext cx="5714550" cy="3944363"/>
            <a:chOff x="0" y="-9525"/>
            <a:chExt cx="7619400" cy="5259150"/>
          </a:xfrm>
        </p:grpSpPr>
        <p:sp>
          <p:nvSpPr>
            <p:cNvPr id="323" name="Google Shape;323;g105be05068f_0_23"/>
            <p:cNvSpPr txBox="1"/>
            <p:nvPr/>
          </p:nvSpPr>
          <p:spPr>
            <a:xfrm>
              <a:off x="0" y="2048025"/>
              <a:ext cx="7619400" cy="320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A class only have one responsibility and have only one reason to change.</a:t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24" name="Google Shape;324;g105be05068f_0_23"/>
            <p:cNvSpPr txBox="1"/>
            <p:nvPr/>
          </p:nvSpPr>
          <p:spPr>
            <a:xfrm>
              <a:off x="0" y="-9525"/>
              <a:ext cx="7619400" cy="15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The Single Responsibility Principle</a:t>
              </a:r>
              <a:endParaRPr b="1" sz="3500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25" name="Google Shape;325;g105be05068f_0_23"/>
          <p:cNvSpPr txBox="1"/>
          <p:nvPr/>
        </p:nvSpPr>
        <p:spPr>
          <a:xfrm>
            <a:off x="10780495" y="2566884"/>
            <a:ext cx="5714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6" name="Google Shape;326;g105be05068f_0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69050" y="246526"/>
            <a:ext cx="7889124" cy="5114279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105be05068f_0_23"/>
          <p:cNvSpPr/>
          <p:nvPr/>
        </p:nvSpPr>
        <p:spPr>
          <a:xfrm>
            <a:off x="680652" y="9515874"/>
            <a:ext cx="16951144" cy="1544479"/>
          </a:xfrm>
          <a:custGeom>
            <a:rect b="b" l="l" r="r" t="t"/>
            <a:pathLst>
              <a:path extrusionOk="0" h="5372100" w="58960500">
                <a:moveTo>
                  <a:pt x="5740982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7409829" y="5372100"/>
                </a:lnTo>
                <a:lnTo>
                  <a:pt x="58960500" y="2686050"/>
                </a:lnTo>
                <a:lnTo>
                  <a:pt x="57409829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pic>
        <p:nvPicPr>
          <p:cNvPr id="328" name="Google Shape;328;g105be05068f_0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69062" y="5551546"/>
            <a:ext cx="7889105" cy="47354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05be05068f_0_46"/>
          <p:cNvSpPr/>
          <p:nvPr/>
        </p:nvSpPr>
        <p:spPr>
          <a:xfrm rot="10800000">
            <a:off x="1793101" y="2010593"/>
            <a:ext cx="341147" cy="295465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grpSp>
        <p:nvGrpSpPr>
          <p:cNvPr id="334" name="Google Shape;334;g105be05068f_0_46"/>
          <p:cNvGrpSpPr/>
          <p:nvPr/>
        </p:nvGrpSpPr>
        <p:grpSpPr>
          <a:xfrm>
            <a:off x="2527862" y="1885846"/>
            <a:ext cx="5714550" cy="7479338"/>
            <a:chOff x="0" y="-9525"/>
            <a:chExt cx="7619400" cy="9972450"/>
          </a:xfrm>
        </p:grpSpPr>
        <p:sp>
          <p:nvSpPr>
            <p:cNvPr id="335" name="Google Shape;335;g105be05068f_0_46"/>
            <p:cNvSpPr txBox="1"/>
            <p:nvPr/>
          </p:nvSpPr>
          <p:spPr>
            <a:xfrm>
              <a:off x="0" y="2048025"/>
              <a:ext cx="7619400" cy="791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A</a:t>
              </a: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 caller need only implement the interfaces it needs to perform a unit of work (UOW). Given the right modality, following ISP should also reduce the impacts of change.</a:t>
              </a:r>
              <a:r>
                <a:rPr lang="en-US" sz="3200">
                  <a:solidFill>
                    <a:schemeClr val="dk1"/>
                  </a:solidFill>
                </a:rPr>
                <a:t> </a:t>
              </a:r>
              <a:endParaRPr sz="3200">
                <a:solidFill>
                  <a:schemeClr val="dk1"/>
                </a:solidFill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					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				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			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100">
                  <a:solidFill>
                    <a:schemeClr val="dk1"/>
                  </a:solidFill>
                </a:rPr>
                <a:t>		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36" name="Google Shape;336;g105be05068f_0_46"/>
            <p:cNvSpPr txBox="1"/>
            <p:nvPr/>
          </p:nvSpPr>
          <p:spPr>
            <a:xfrm>
              <a:off x="0" y="-9525"/>
              <a:ext cx="7619400" cy="15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The Interface Segregation Principle</a:t>
              </a:r>
              <a:endParaRPr b="1" sz="3500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sp>
        <p:nvSpPr>
          <p:cNvPr id="337" name="Google Shape;337;g105be05068f_0_46"/>
          <p:cNvSpPr txBox="1"/>
          <p:nvPr/>
        </p:nvSpPr>
        <p:spPr>
          <a:xfrm>
            <a:off x="2527862" y="6464322"/>
            <a:ext cx="57147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105be05068f_0_46"/>
          <p:cNvSpPr/>
          <p:nvPr/>
        </p:nvSpPr>
        <p:spPr>
          <a:xfrm>
            <a:off x="680652" y="9515874"/>
            <a:ext cx="16951144" cy="1544479"/>
          </a:xfrm>
          <a:custGeom>
            <a:rect b="b" l="l" r="r" t="t"/>
            <a:pathLst>
              <a:path extrusionOk="0" h="5372100" w="58960500">
                <a:moveTo>
                  <a:pt x="5740982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7409829" y="5372100"/>
                </a:lnTo>
                <a:lnTo>
                  <a:pt x="58960500" y="2686050"/>
                </a:lnTo>
                <a:lnTo>
                  <a:pt x="57409829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pic>
        <p:nvPicPr>
          <p:cNvPr id="339" name="Google Shape;339;g105be05068f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8401" y="215225"/>
            <a:ext cx="7868275" cy="34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g105be05068f_0_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39086" y="3895225"/>
            <a:ext cx="6817691" cy="154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g105be05068f_0_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22062" y="5867150"/>
            <a:ext cx="7651725" cy="141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105be05068f_0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840042" y="7953201"/>
            <a:ext cx="6933160" cy="141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66CB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g104ffc603c9_1_170"/>
          <p:cNvGrpSpPr/>
          <p:nvPr/>
        </p:nvGrpSpPr>
        <p:grpSpPr>
          <a:xfrm>
            <a:off x="5165956" y="776373"/>
            <a:ext cx="10356525" cy="5693434"/>
            <a:chOff x="-4183800" y="-2954350"/>
            <a:chExt cx="13808700" cy="7591245"/>
          </a:xfrm>
        </p:grpSpPr>
        <p:sp>
          <p:nvSpPr>
            <p:cNvPr id="348" name="Google Shape;348;g104ffc603c9_1_170"/>
            <p:cNvSpPr txBox="1"/>
            <p:nvPr/>
          </p:nvSpPr>
          <p:spPr>
            <a:xfrm>
              <a:off x="-4183800" y="-2954350"/>
              <a:ext cx="96249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999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Web Demo</a:t>
              </a:r>
              <a:endParaRPr b="1" sz="9999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49" name="Google Shape;349;g104ffc603c9_1_170"/>
            <p:cNvSpPr txBox="1"/>
            <p:nvPr/>
          </p:nvSpPr>
          <p:spPr>
            <a:xfrm>
              <a:off x="0" y="4349495"/>
              <a:ext cx="96249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0" name="Google Shape;350;g104ffc603c9_1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6088" y="2782024"/>
            <a:ext cx="15015823" cy="64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p2"/>
          <p:cNvGrpSpPr/>
          <p:nvPr/>
        </p:nvGrpSpPr>
        <p:grpSpPr>
          <a:xfrm>
            <a:off x="1392075" y="4903576"/>
            <a:ext cx="5062501" cy="3919135"/>
            <a:chOff x="3" y="-9520"/>
            <a:chExt cx="6750001" cy="904214"/>
          </a:xfrm>
        </p:grpSpPr>
        <p:sp>
          <p:nvSpPr>
            <p:cNvPr id="356" name="Google Shape;356;p2"/>
            <p:cNvSpPr txBox="1"/>
            <p:nvPr/>
          </p:nvSpPr>
          <p:spPr>
            <a:xfrm>
              <a:off x="3" y="340594"/>
              <a:ext cx="6525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191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Fira Sans Light"/>
                <a:buChar char="●"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Not enough information</a:t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-4191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Fira Sans Light"/>
                <a:buChar char="●"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Too intuitive</a:t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-4191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Fira Sans Light"/>
                <a:buChar char="●"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Rating bias</a:t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57" name="Google Shape;357;p2"/>
            <p:cNvSpPr txBox="1"/>
            <p:nvPr/>
          </p:nvSpPr>
          <p:spPr>
            <a:xfrm>
              <a:off x="4" y="-9520"/>
              <a:ext cx="6750000" cy="27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User Input in cold-start</a:t>
              </a:r>
              <a:endParaRPr b="1" sz="3500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scenario </a:t>
              </a:r>
              <a:endParaRPr b="1" sz="3500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358" name="Google Shape;358;p2"/>
          <p:cNvGrpSpPr/>
          <p:nvPr/>
        </p:nvGrpSpPr>
        <p:grpSpPr>
          <a:xfrm>
            <a:off x="7143725" y="4903575"/>
            <a:ext cx="4622309" cy="1913422"/>
            <a:chOff x="-13" y="-9525"/>
            <a:chExt cx="5625300" cy="2460043"/>
          </a:xfrm>
        </p:grpSpPr>
        <p:sp>
          <p:nvSpPr>
            <p:cNvPr id="359" name="Google Shape;359;p2"/>
            <p:cNvSpPr txBox="1"/>
            <p:nvPr/>
          </p:nvSpPr>
          <p:spPr>
            <a:xfrm>
              <a:off x="-13" y="1025518"/>
              <a:ext cx="5625300" cy="142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Most of the books are novels</a:t>
              </a:r>
              <a:endParaRPr/>
            </a:p>
          </p:txBody>
        </p:sp>
        <p:sp>
          <p:nvSpPr>
            <p:cNvPr id="360" name="Google Shape;360;p2"/>
            <p:cNvSpPr txBox="1"/>
            <p:nvPr/>
          </p:nvSpPr>
          <p:spPr>
            <a:xfrm>
              <a:off x="0" y="-9525"/>
              <a:ext cx="48393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Type of books</a:t>
              </a:r>
              <a:endParaRPr/>
            </a:p>
          </p:txBody>
        </p:sp>
      </p:grpSp>
      <p:grpSp>
        <p:nvGrpSpPr>
          <p:cNvPr id="361" name="Google Shape;361;p2"/>
          <p:cNvGrpSpPr/>
          <p:nvPr/>
        </p:nvGrpSpPr>
        <p:grpSpPr>
          <a:xfrm>
            <a:off x="12895394" y="4903571"/>
            <a:ext cx="4622406" cy="2669429"/>
            <a:chOff x="0" y="-9525"/>
            <a:chExt cx="6163208" cy="3559239"/>
          </a:xfrm>
        </p:grpSpPr>
        <p:sp>
          <p:nvSpPr>
            <p:cNvPr id="362" name="Google Shape;362;p2"/>
            <p:cNvSpPr txBox="1"/>
            <p:nvPr/>
          </p:nvSpPr>
          <p:spPr>
            <a:xfrm>
              <a:off x="8" y="1210014"/>
              <a:ext cx="61632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191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Fira Sans Light"/>
                <a:buChar char="●"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10 ratings might be too much to ask</a:t>
              </a:r>
              <a:endParaRPr sz="30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-41910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3000"/>
                <a:buFont typeface="Fira Sans Light"/>
                <a:buChar char="●"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User experience</a:t>
              </a:r>
              <a:endParaRPr/>
            </a:p>
          </p:txBody>
        </p:sp>
        <p:sp>
          <p:nvSpPr>
            <p:cNvPr id="363" name="Google Shape;363;p2"/>
            <p:cNvSpPr txBox="1"/>
            <p:nvPr/>
          </p:nvSpPr>
          <p:spPr>
            <a:xfrm>
              <a:off x="0" y="-9525"/>
              <a:ext cx="48393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User Effort</a:t>
              </a:r>
              <a:endParaRPr/>
            </a:p>
          </p:txBody>
        </p:sp>
      </p:grpSp>
      <p:grpSp>
        <p:nvGrpSpPr>
          <p:cNvPr id="364" name="Google Shape;364;p2"/>
          <p:cNvGrpSpPr/>
          <p:nvPr/>
        </p:nvGrpSpPr>
        <p:grpSpPr>
          <a:xfrm>
            <a:off x="1392073" y="1260072"/>
            <a:ext cx="11132325" cy="2092777"/>
            <a:chOff x="0" y="95250"/>
            <a:chExt cx="14843100" cy="2790369"/>
          </a:xfrm>
        </p:grpSpPr>
        <p:sp>
          <p:nvSpPr>
            <p:cNvPr id="365" name="Google Shape;365;p2"/>
            <p:cNvSpPr txBox="1"/>
            <p:nvPr/>
          </p:nvSpPr>
          <p:spPr>
            <a:xfrm>
              <a:off x="0" y="95250"/>
              <a:ext cx="148431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999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Limitations</a:t>
              </a:r>
              <a:endParaRPr/>
            </a:p>
          </p:txBody>
        </p:sp>
        <p:sp>
          <p:nvSpPr>
            <p:cNvPr id="366" name="Google Shape;366;p2"/>
            <p:cNvSpPr txBox="1"/>
            <p:nvPr/>
          </p:nvSpPr>
          <p:spPr>
            <a:xfrm>
              <a:off x="0" y="2270019"/>
              <a:ext cx="14843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Some limitations of our current design</a:t>
              </a:r>
              <a:endParaRPr/>
            </a:p>
          </p:txBody>
        </p:sp>
      </p:grpSp>
      <p:pic>
        <p:nvPicPr>
          <p:cNvPr id="367" name="Google Shape;36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43734" y="3746933"/>
            <a:ext cx="780651" cy="78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92073" y="3746933"/>
            <a:ext cx="689811" cy="780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895394" y="3746933"/>
            <a:ext cx="596133" cy="780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gcfa97409dd_0_0"/>
          <p:cNvGrpSpPr/>
          <p:nvPr/>
        </p:nvGrpSpPr>
        <p:grpSpPr>
          <a:xfrm>
            <a:off x="1337929" y="3556582"/>
            <a:ext cx="6881175" cy="3254590"/>
            <a:chOff x="0" y="-133350"/>
            <a:chExt cx="9174900" cy="4339454"/>
          </a:xfrm>
        </p:grpSpPr>
        <p:sp>
          <p:nvSpPr>
            <p:cNvPr id="375" name="Google Shape;375;gcfa97409dd_0_0"/>
            <p:cNvSpPr txBox="1"/>
            <p:nvPr/>
          </p:nvSpPr>
          <p:spPr>
            <a:xfrm>
              <a:off x="0" y="-133350"/>
              <a:ext cx="9174900" cy="16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8000" u="none" cap="none" strike="noStrike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Future </a:t>
              </a:r>
              <a:r>
                <a:rPr b="1" lang="en-US" sz="80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Efforts</a:t>
              </a:r>
              <a:endParaRPr b="1" sz="80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376" name="Google Shape;376;gcfa97409dd_0_0"/>
            <p:cNvSpPr txBox="1"/>
            <p:nvPr/>
          </p:nvSpPr>
          <p:spPr>
            <a:xfrm>
              <a:off x="0" y="1866404"/>
              <a:ext cx="9174900" cy="233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B</a:t>
              </a: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ased</a:t>
              </a: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 on our current limitations and </a:t>
              </a: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challenges,</a:t>
              </a: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 there are some future directions for improvement. </a:t>
              </a:r>
              <a:endParaRPr/>
            </a:p>
          </p:txBody>
        </p:sp>
      </p:grpSp>
      <p:grpSp>
        <p:nvGrpSpPr>
          <p:cNvPr id="377" name="Google Shape;377;gcfa97409dd_0_0"/>
          <p:cNvGrpSpPr/>
          <p:nvPr/>
        </p:nvGrpSpPr>
        <p:grpSpPr>
          <a:xfrm>
            <a:off x="12045600" y="1766988"/>
            <a:ext cx="5872500" cy="1789562"/>
            <a:chOff x="-4" y="-9525"/>
            <a:chExt cx="7830000" cy="2386082"/>
          </a:xfrm>
        </p:grpSpPr>
        <p:sp>
          <p:nvSpPr>
            <p:cNvPr id="378" name="Google Shape;378;gcfa97409dd_0_0"/>
            <p:cNvSpPr txBox="1"/>
            <p:nvPr/>
          </p:nvSpPr>
          <p:spPr>
            <a:xfrm>
              <a:off x="-4" y="780557"/>
              <a:ext cx="7830000" cy="159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latin typeface="Fira Sans Light"/>
                  <a:ea typeface="Fira Sans Light"/>
                  <a:cs typeface="Fira Sans Light"/>
                  <a:sym typeface="Fira Sans Light"/>
                </a:rPr>
                <a:t>A more complete dataset of various genres and types of books through scrapping</a:t>
              </a:r>
              <a:endParaRPr/>
            </a:p>
          </p:txBody>
        </p:sp>
        <p:sp>
          <p:nvSpPr>
            <p:cNvPr id="379" name="Google Shape;379;gcfa97409dd_0_0"/>
            <p:cNvSpPr txBox="1"/>
            <p:nvPr/>
          </p:nvSpPr>
          <p:spPr>
            <a:xfrm>
              <a:off x="19083" y="-9525"/>
              <a:ext cx="4523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1.  Dataset</a:t>
              </a:r>
              <a:endParaRPr/>
            </a:p>
          </p:txBody>
        </p:sp>
      </p:grpSp>
      <p:grpSp>
        <p:nvGrpSpPr>
          <p:cNvPr id="380" name="Google Shape;380;gcfa97409dd_0_0"/>
          <p:cNvGrpSpPr/>
          <p:nvPr/>
        </p:nvGrpSpPr>
        <p:grpSpPr>
          <a:xfrm>
            <a:off x="12045598" y="3692426"/>
            <a:ext cx="5200200" cy="2135849"/>
            <a:chOff x="-6" y="-9525"/>
            <a:chExt cx="6933600" cy="2847798"/>
          </a:xfrm>
        </p:grpSpPr>
        <p:sp>
          <p:nvSpPr>
            <p:cNvPr id="381" name="Google Shape;381;gcfa97409dd_0_0"/>
            <p:cNvSpPr txBox="1"/>
            <p:nvPr/>
          </p:nvSpPr>
          <p:spPr>
            <a:xfrm>
              <a:off x="-6" y="786873"/>
              <a:ext cx="6933600" cy="205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387286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499"/>
                <a:buFont typeface="Fira Sans Light"/>
                <a:buChar char="-"/>
              </a:pPr>
              <a:r>
                <a:rPr lang="en-US" sz="2499">
                  <a:latin typeface="Fira Sans Light"/>
                  <a:ea typeface="Fira Sans Light"/>
                  <a:cs typeface="Fira Sans Light"/>
                  <a:sym typeface="Fira Sans Light"/>
                </a:rPr>
                <a:t>Try out more advanced models that integrate more information</a:t>
              </a:r>
              <a:endParaRPr sz="2499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-387286" lvl="0" marL="45720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2499"/>
                <a:buFont typeface="Fira Sans Light"/>
                <a:buChar char="-"/>
              </a:pPr>
              <a:r>
                <a:rPr lang="en-US" sz="2499">
                  <a:latin typeface="Fira Sans Light"/>
                  <a:ea typeface="Fira Sans Light"/>
                  <a:cs typeface="Fira Sans Light"/>
                  <a:sym typeface="Fira Sans Light"/>
                </a:rPr>
                <a:t>Ensemble models</a:t>
              </a:r>
              <a:endParaRPr sz="2499">
                <a:solidFill>
                  <a:schemeClr val="dk1"/>
                </a:solidFill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499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382" name="Google Shape;382;gcfa97409dd_0_0"/>
            <p:cNvSpPr txBox="1"/>
            <p:nvPr/>
          </p:nvSpPr>
          <p:spPr>
            <a:xfrm>
              <a:off x="19083" y="-9525"/>
              <a:ext cx="4523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2. Model</a:t>
              </a:r>
              <a:endParaRPr/>
            </a:p>
          </p:txBody>
        </p:sp>
      </p:grpSp>
      <p:grpSp>
        <p:nvGrpSpPr>
          <p:cNvPr id="383" name="Google Shape;383;gcfa97409dd_0_0"/>
          <p:cNvGrpSpPr/>
          <p:nvPr/>
        </p:nvGrpSpPr>
        <p:grpSpPr>
          <a:xfrm>
            <a:off x="11927925" y="5716750"/>
            <a:ext cx="5435550" cy="2059100"/>
            <a:chOff x="-156904" y="784021"/>
            <a:chExt cx="7247400" cy="2745467"/>
          </a:xfrm>
        </p:grpSpPr>
        <p:sp>
          <p:nvSpPr>
            <p:cNvPr id="384" name="Google Shape;384;gcfa97409dd_0_0"/>
            <p:cNvSpPr txBox="1"/>
            <p:nvPr/>
          </p:nvSpPr>
          <p:spPr>
            <a:xfrm>
              <a:off x="-156904" y="1580388"/>
              <a:ext cx="7247400" cy="1949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16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499">
                  <a:latin typeface="Fira Sans Light"/>
                  <a:ea typeface="Fira Sans Light"/>
                  <a:cs typeface="Fira Sans Light"/>
                  <a:sym typeface="Fira Sans Light"/>
                </a:rPr>
                <a:t>Make the onboarding rating process more fun and easier for users. (e.g. more interactions and special effects)</a:t>
              </a:r>
              <a:endParaRPr/>
            </a:p>
          </p:txBody>
        </p:sp>
        <p:sp>
          <p:nvSpPr>
            <p:cNvPr id="385" name="Google Shape;385;gcfa97409dd_0_0"/>
            <p:cNvSpPr txBox="1"/>
            <p:nvPr/>
          </p:nvSpPr>
          <p:spPr>
            <a:xfrm>
              <a:off x="-137800" y="784021"/>
              <a:ext cx="58836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3. Better UI Design</a:t>
              </a:r>
              <a:endParaRPr/>
            </a:p>
          </p:txBody>
        </p:sp>
      </p:grpSp>
      <p:sp>
        <p:nvSpPr>
          <p:cNvPr id="386" name="Google Shape;386;gcfa97409dd_0_0"/>
          <p:cNvSpPr/>
          <p:nvPr/>
        </p:nvSpPr>
        <p:spPr>
          <a:xfrm rot="10800000">
            <a:off x="10698499" y="1865865"/>
            <a:ext cx="449694" cy="389477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pic>
        <p:nvPicPr>
          <p:cNvPr id="387" name="Google Shape;387;gcfa97409dd_0_0"/>
          <p:cNvPicPr preferRelativeResize="0"/>
          <p:nvPr/>
        </p:nvPicPr>
        <p:blipFill rotWithShape="1">
          <a:blip r:embed="rId3">
            <a:alphaModFix/>
          </a:blip>
          <a:srcRect b="91941" l="61108" r="11402" t="0"/>
          <a:stretch/>
        </p:blipFill>
        <p:spPr>
          <a:xfrm rot="5400000">
            <a:off x="10494286" y="2981606"/>
            <a:ext cx="865070" cy="89453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cfa97409dd_0_0"/>
          <p:cNvSpPr/>
          <p:nvPr/>
        </p:nvSpPr>
        <p:spPr>
          <a:xfrm rot="10800000">
            <a:off x="10698499" y="3791304"/>
            <a:ext cx="449694" cy="389477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sp>
        <p:nvSpPr>
          <p:cNvPr id="389" name="Google Shape;389;gcfa97409dd_0_0"/>
          <p:cNvSpPr/>
          <p:nvPr/>
        </p:nvSpPr>
        <p:spPr>
          <a:xfrm rot="10800000">
            <a:off x="10698499" y="5716742"/>
            <a:ext cx="449694" cy="389477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sp>
        <p:nvSpPr>
          <p:cNvPr id="390" name="Google Shape;390;gcfa97409dd_0_0"/>
          <p:cNvSpPr/>
          <p:nvPr/>
        </p:nvSpPr>
        <p:spPr>
          <a:xfrm rot="10800000">
            <a:off x="10698499" y="7642180"/>
            <a:ext cx="449694" cy="389477"/>
          </a:xfrm>
          <a:custGeom>
            <a:rect b="b" l="l" r="r" t="t"/>
            <a:pathLst>
              <a:path extrusionOk="0" h="5372100" w="6202680">
                <a:moveTo>
                  <a:pt x="4652010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4652010" y="5372100"/>
                </a:lnTo>
                <a:lnTo>
                  <a:pt x="6202680" y="2686050"/>
                </a:lnTo>
                <a:lnTo>
                  <a:pt x="4652010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sp>
        <p:nvSpPr>
          <p:cNvPr id="391" name="Google Shape;391;gcfa97409dd_0_0"/>
          <p:cNvSpPr/>
          <p:nvPr/>
        </p:nvSpPr>
        <p:spPr>
          <a:xfrm>
            <a:off x="680652" y="9515874"/>
            <a:ext cx="16951144" cy="1544479"/>
          </a:xfrm>
          <a:custGeom>
            <a:rect b="b" l="l" r="r" t="t"/>
            <a:pathLst>
              <a:path extrusionOk="0" h="5372100" w="58960500">
                <a:moveTo>
                  <a:pt x="57409829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7409829" y="5372100"/>
                </a:lnTo>
                <a:lnTo>
                  <a:pt x="58960500" y="2686050"/>
                </a:lnTo>
                <a:lnTo>
                  <a:pt x="57409829" y="0"/>
                </a:lnTo>
                <a:close/>
              </a:path>
            </a:pathLst>
          </a:custGeom>
          <a:solidFill>
            <a:srgbClr val="A066CB"/>
          </a:solidFill>
          <a:ln>
            <a:noFill/>
          </a:ln>
        </p:spPr>
      </p:sp>
      <p:cxnSp>
        <p:nvCxnSpPr>
          <p:cNvPr id="392" name="Google Shape;392;gcfa97409dd_0_0"/>
          <p:cNvCxnSpPr/>
          <p:nvPr/>
        </p:nvCxnSpPr>
        <p:spPr>
          <a:xfrm rot="-5400000">
            <a:off x="10494222" y="6839045"/>
            <a:ext cx="865200" cy="0"/>
          </a:xfrm>
          <a:prstGeom prst="straightConnector1">
            <a:avLst/>
          </a:prstGeom>
          <a:noFill/>
          <a:ln cap="rnd" cmpd="sng" w="76200">
            <a:solidFill>
              <a:srgbClr val="86C7ED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393" name="Google Shape;393;gcfa97409dd_0_0"/>
          <p:cNvCxnSpPr/>
          <p:nvPr/>
        </p:nvCxnSpPr>
        <p:spPr>
          <a:xfrm rot="-5400000">
            <a:off x="10494222" y="4913607"/>
            <a:ext cx="865200" cy="0"/>
          </a:xfrm>
          <a:prstGeom prst="straightConnector1">
            <a:avLst/>
          </a:prstGeom>
          <a:noFill/>
          <a:ln cap="rnd" cmpd="sng" w="76200">
            <a:solidFill>
              <a:srgbClr val="86C7ED"/>
            </a:solidFill>
            <a:prstDash val="dot"/>
            <a:round/>
            <a:headEnd len="sm" w="sm" type="none"/>
            <a:tailEnd len="sm" w="sm" type="none"/>
          </a:ln>
        </p:spPr>
      </p:cxnSp>
      <p:sp>
        <p:nvSpPr>
          <p:cNvPr id="394" name="Google Shape;394;gcfa97409dd_0_0"/>
          <p:cNvSpPr txBox="1"/>
          <p:nvPr/>
        </p:nvSpPr>
        <p:spPr>
          <a:xfrm>
            <a:off x="12045590" y="7775850"/>
            <a:ext cx="44127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… 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66CB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4ffc603c9_1_160"/>
          <p:cNvSpPr txBox="1"/>
          <p:nvPr/>
        </p:nvSpPr>
        <p:spPr>
          <a:xfrm>
            <a:off x="5534706" y="3913198"/>
            <a:ext cx="7218600" cy="15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99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Thank You!</a:t>
            </a:r>
            <a:endParaRPr/>
          </a:p>
        </p:txBody>
      </p:sp>
      <p:sp>
        <p:nvSpPr>
          <p:cNvPr id="400" name="Google Shape;400;g104ffc603c9_1_160"/>
          <p:cNvSpPr/>
          <p:nvPr/>
        </p:nvSpPr>
        <p:spPr>
          <a:xfrm>
            <a:off x="3524297" y="9515874"/>
            <a:ext cx="15274730" cy="1544479"/>
          </a:xfrm>
          <a:custGeom>
            <a:rect b="b" l="l" r="r" t="t"/>
            <a:pathLst>
              <a:path extrusionOk="0" h="5372100" w="53129495">
                <a:moveTo>
                  <a:pt x="51578821" y="0"/>
                </a:moveTo>
                <a:lnTo>
                  <a:pt x="1550670" y="0"/>
                </a:lnTo>
                <a:lnTo>
                  <a:pt x="0" y="2686050"/>
                </a:lnTo>
                <a:lnTo>
                  <a:pt x="1550670" y="5372100"/>
                </a:lnTo>
                <a:lnTo>
                  <a:pt x="51578824" y="5372100"/>
                </a:lnTo>
                <a:lnTo>
                  <a:pt x="53129495" y="2686050"/>
                </a:lnTo>
                <a:lnTo>
                  <a:pt x="515788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836B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6"/>
          <p:cNvGrpSpPr/>
          <p:nvPr/>
        </p:nvGrpSpPr>
        <p:grpSpPr>
          <a:xfrm>
            <a:off x="1412252" y="1334170"/>
            <a:ext cx="4452975" cy="1846627"/>
            <a:chOff x="0" y="95250"/>
            <a:chExt cx="5937300" cy="2462169"/>
          </a:xfrm>
        </p:grpSpPr>
        <p:sp>
          <p:nvSpPr>
            <p:cNvPr id="99" name="Google Shape;99;p6"/>
            <p:cNvSpPr txBox="1"/>
            <p:nvPr/>
          </p:nvSpPr>
          <p:spPr>
            <a:xfrm>
              <a:off x="0" y="95250"/>
              <a:ext cx="59373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999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Agenda</a:t>
              </a:r>
              <a:endParaRPr/>
            </a:p>
          </p:txBody>
        </p:sp>
        <p:sp>
          <p:nvSpPr>
            <p:cNvPr id="100" name="Google Shape;100;p6"/>
            <p:cNvSpPr txBox="1"/>
            <p:nvPr/>
          </p:nvSpPr>
          <p:spPr>
            <a:xfrm>
              <a:off x="0" y="2270019"/>
              <a:ext cx="59373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1" name="Google Shape;101;p6"/>
          <p:cNvPicPr preferRelativeResize="0"/>
          <p:nvPr/>
        </p:nvPicPr>
        <p:blipFill rotWithShape="1">
          <a:blip r:embed="rId3">
            <a:alphaModFix/>
          </a:blip>
          <a:srcRect b="0" l="0" r="0" t="34025"/>
          <a:stretch/>
        </p:blipFill>
        <p:spPr>
          <a:xfrm flipH="1">
            <a:off x="-2053973" y="6773437"/>
            <a:ext cx="8370405" cy="47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6"/>
          <p:cNvSpPr txBox="1"/>
          <p:nvPr/>
        </p:nvSpPr>
        <p:spPr>
          <a:xfrm>
            <a:off x="6855225" y="2020125"/>
            <a:ext cx="11605500" cy="6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"/>
              <a:buChar char="●"/>
            </a:pPr>
            <a:r>
              <a:rPr b="1" lang="en-US" sz="4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User story</a:t>
            </a:r>
            <a:endParaRPr b="1" sz="4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"/>
              <a:buChar char="●"/>
            </a:pPr>
            <a:r>
              <a:rPr b="1" lang="en-US" sz="4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 b="1" sz="4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Char char="○"/>
            </a:pPr>
            <a:r>
              <a:rPr b="1" lang="en-US"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User-based</a:t>
            </a:r>
            <a:endParaRPr b="1" sz="4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Char char="○"/>
            </a:pPr>
            <a:r>
              <a:rPr b="1" lang="en-US"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Item-based</a:t>
            </a:r>
            <a:endParaRPr b="1" sz="4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5080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Fira Sans"/>
              <a:buChar char="○"/>
            </a:pPr>
            <a:r>
              <a:rPr b="1" lang="en-US" sz="4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Comparison</a:t>
            </a:r>
            <a:endParaRPr b="1" sz="4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"/>
              <a:buChar char="●"/>
            </a:pPr>
            <a:r>
              <a:rPr b="1" lang="en-US" sz="4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Web design &amp; Demo</a:t>
            </a:r>
            <a:endParaRPr b="1" sz="4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"/>
              <a:buChar char="●"/>
            </a:pPr>
            <a:r>
              <a:rPr b="1" lang="en-US" sz="4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Limitations</a:t>
            </a:r>
            <a:endParaRPr b="1" sz="4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5334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"/>
              <a:buChar char="●"/>
            </a:pPr>
            <a:r>
              <a:rPr b="1" lang="en-US" sz="48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Future Improvement</a:t>
            </a:r>
            <a:endParaRPr b="1" sz="3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g104ffc603c9_1_130"/>
          <p:cNvGrpSpPr/>
          <p:nvPr/>
        </p:nvGrpSpPr>
        <p:grpSpPr>
          <a:xfrm>
            <a:off x="1285575" y="1359984"/>
            <a:ext cx="7923825" cy="5163691"/>
            <a:chOff x="-9" y="95250"/>
            <a:chExt cx="10565100" cy="6884921"/>
          </a:xfrm>
        </p:grpSpPr>
        <p:sp>
          <p:nvSpPr>
            <p:cNvPr id="108" name="Google Shape;108;g104ffc603c9_1_130"/>
            <p:cNvSpPr txBox="1"/>
            <p:nvPr/>
          </p:nvSpPr>
          <p:spPr>
            <a:xfrm>
              <a:off x="0" y="95250"/>
              <a:ext cx="90678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999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User Story</a:t>
              </a:r>
              <a:endParaRPr/>
            </a:p>
          </p:txBody>
        </p:sp>
        <p:sp>
          <p:nvSpPr>
            <p:cNvPr id="109" name="Google Shape;109;g104ffc603c9_1_130"/>
            <p:cNvSpPr txBox="1"/>
            <p:nvPr/>
          </p:nvSpPr>
          <p:spPr>
            <a:xfrm>
              <a:off x="-9" y="3507071"/>
              <a:ext cx="10565100" cy="34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0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Solution: Ask users to rate 10 random books and recommend 10 new books to them on a web end</a:t>
              </a:r>
              <a:endParaRPr b="1" sz="3000">
                <a:solidFill>
                  <a:srgbClr val="1836B2"/>
                </a:solidFill>
                <a:highlight>
                  <a:srgbClr val="F8F8F8"/>
                </a:highlight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-228600" lvl="0" marL="45720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1D1C1D"/>
                </a:buClr>
                <a:buSzPts val="1150"/>
                <a:buNone/>
              </a:pPr>
              <a:r>
                <a:t/>
              </a:r>
              <a:endParaRPr sz="1150">
                <a:solidFill>
                  <a:srgbClr val="1D1C1D"/>
                </a:solidFill>
                <a:highlight>
                  <a:srgbClr val="F8F8F8"/>
                </a:highlight>
              </a:endParaRPr>
            </a:p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3000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10" name="Google Shape;110;g104ffc603c9_1_130"/>
          <p:cNvGrpSpPr/>
          <p:nvPr/>
        </p:nvGrpSpPr>
        <p:grpSpPr>
          <a:xfrm>
            <a:off x="10369499" y="1188534"/>
            <a:ext cx="6402375" cy="2408141"/>
            <a:chOff x="0" y="-133350"/>
            <a:chExt cx="8536500" cy="3210854"/>
          </a:xfrm>
        </p:grpSpPr>
        <p:sp>
          <p:nvSpPr>
            <p:cNvPr id="111" name="Google Shape;111;g104ffc603c9_1_130"/>
            <p:cNvSpPr txBox="1"/>
            <p:nvPr/>
          </p:nvSpPr>
          <p:spPr>
            <a:xfrm>
              <a:off x="0" y="-133350"/>
              <a:ext cx="85365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>
                  <a:solidFill>
                    <a:srgbClr val="A066CB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Who</a:t>
              </a:r>
              <a:endParaRPr/>
            </a:p>
          </p:txBody>
        </p:sp>
        <p:sp>
          <p:nvSpPr>
            <p:cNvPr id="112" name="Google Shape;112;g104ffc603c9_1_130"/>
            <p:cNvSpPr txBox="1"/>
            <p:nvPr/>
          </p:nvSpPr>
          <p:spPr>
            <a:xfrm>
              <a:off x="0" y="1599704"/>
              <a:ext cx="85365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Adult users who want to explore more books catering to their tastes</a:t>
              </a:r>
              <a:endParaRPr/>
            </a:p>
          </p:txBody>
        </p:sp>
      </p:grpSp>
      <p:cxnSp>
        <p:nvCxnSpPr>
          <p:cNvPr id="113" name="Google Shape;113;g104ffc603c9_1_130"/>
          <p:cNvCxnSpPr/>
          <p:nvPr/>
        </p:nvCxnSpPr>
        <p:spPr>
          <a:xfrm rot="10800000">
            <a:off x="10369606" y="3748224"/>
            <a:ext cx="6402300" cy="0"/>
          </a:xfrm>
          <a:prstGeom prst="straightConnector1">
            <a:avLst/>
          </a:prstGeom>
          <a:noFill/>
          <a:ln cap="rnd" cmpd="sng" w="28575">
            <a:solidFill>
              <a:srgbClr val="1836B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4" name="Google Shape;114;g104ffc603c9_1_130"/>
          <p:cNvGrpSpPr/>
          <p:nvPr/>
        </p:nvGrpSpPr>
        <p:grpSpPr>
          <a:xfrm>
            <a:off x="10369499" y="4121480"/>
            <a:ext cx="6402375" cy="1515341"/>
            <a:chOff x="0" y="-133350"/>
            <a:chExt cx="8536500" cy="2020454"/>
          </a:xfrm>
        </p:grpSpPr>
        <p:sp>
          <p:nvSpPr>
            <p:cNvPr id="115" name="Google Shape;115;g104ffc603c9_1_130"/>
            <p:cNvSpPr txBox="1"/>
            <p:nvPr/>
          </p:nvSpPr>
          <p:spPr>
            <a:xfrm>
              <a:off x="0" y="-133350"/>
              <a:ext cx="85365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>
                  <a:solidFill>
                    <a:srgbClr val="A066CB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What</a:t>
              </a:r>
              <a:endParaRPr/>
            </a:p>
          </p:txBody>
        </p:sp>
        <p:sp>
          <p:nvSpPr>
            <p:cNvPr id="116" name="Google Shape;116;g104ffc603c9_1_130"/>
            <p:cNvSpPr txBox="1"/>
            <p:nvPr/>
          </p:nvSpPr>
          <p:spPr>
            <a:xfrm>
              <a:off x="0" y="1599704"/>
              <a:ext cx="85365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7" name="Google Shape;117;g104ffc603c9_1_130"/>
          <p:cNvCxnSpPr/>
          <p:nvPr/>
        </p:nvCxnSpPr>
        <p:spPr>
          <a:xfrm rot="10800000">
            <a:off x="10369544" y="6872869"/>
            <a:ext cx="6402300" cy="0"/>
          </a:xfrm>
          <a:prstGeom prst="straightConnector1">
            <a:avLst/>
          </a:prstGeom>
          <a:noFill/>
          <a:ln cap="rnd" cmpd="sng" w="28575">
            <a:solidFill>
              <a:srgbClr val="1836B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8" name="Google Shape;118;g104ffc603c9_1_130"/>
          <p:cNvGrpSpPr/>
          <p:nvPr/>
        </p:nvGrpSpPr>
        <p:grpSpPr>
          <a:xfrm>
            <a:off x="10369499" y="7054424"/>
            <a:ext cx="6402375" cy="1515341"/>
            <a:chOff x="0" y="-133350"/>
            <a:chExt cx="8536500" cy="2020454"/>
          </a:xfrm>
        </p:grpSpPr>
        <p:sp>
          <p:nvSpPr>
            <p:cNvPr id="119" name="Google Shape;119;g104ffc603c9_1_130"/>
            <p:cNvSpPr txBox="1"/>
            <p:nvPr/>
          </p:nvSpPr>
          <p:spPr>
            <a:xfrm>
              <a:off x="0" y="-133350"/>
              <a:ext cx="8536500" cy="143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6999">
                  <a:solidFill>
                    <a:srgbClr val="A066CB"/>
                  </a:solidFill>
                  <a:latin typeface="Fira Sans Medium"/>
                  <a:ea typeface="Fira Sans Medium"/>
                  <a:cs typeface="Fira Sans Medium"/>
                  <a:sym typeface="Fira Sans Medium"/>
                </a:rPr>
                <a:t>Why</a:t>
              </a:r>
              <a:endParaRPr/>
            </a:p>
          </p:txBody>
        </p:sp>
        <p:sp>
          <p:nvSpPr>
            <p:cNvPr id="120" name="Google Shape;120;g104ffc603c9_1_130"/>
            <p:cNvSpPr txBox="1"/>
            <p:nvPr/>
          </p:nvSpPr>
          <p:spPr>
            <a:xfrm>
              <a:off x="0" y="1599704"/>
              <a:ext cx="85365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" name="Google Shape;121;g104ffc603c9_1_130"/>
          <p:cNvPicPr preferRelativeResize="0"/>
          <p:nvPr/>
        </p:nvPicPr>
        <p:blipFill rotWithShape="1">
          <a:blip r:embed="rId3">
            <a:alphaModFix/>
          </a:blip>
          <a:srcRect b="0" l="0" r="0" t="34023"/>
          <a:stretch/>
        </p:blipFill>
        <p:spPr>
          <a:xfrm flipH="1">
            <a:off x="-2053973" y="7154437"/>
            <a:ext cx="8370405" cy="47792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104ffc603c9_1_130"/>
          <p:cNvSpPr txBox="1"/>
          <p:nvPr/>
        </p:nvSpPr>
        <p:spPr>
          <a:xfrm>
            <a:off x="10369599" y="5583125"/>
            <a:ext cx="6800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Fira Sans Light"/>
                <a:ea typeface="Fira Sans Light"/>
                <a:cs typeface="Fira Sans Light"/>
                <a:sym typeface="Fira Sans Light"/>
              </a:rPr>
              <a:t>An app that can recommend new </a:t>
            </a:r>
            <a:r>
              <a:rPr lang="en-US" sz="3000">
                <a:latin typeface="Fira Sans Light"/>
                <a:ea typeface="Fira Sans Light"/>
                <a:cs typeface="Fira Sans Light"/>
                <a:sym typeface="Fira Sans Light"/>
              </a:rPr>
              <a:t>books </a:t>
            </a:r>
            <a:r>
              <a:rPr lang="en-US" sz="3000">
                <a:latin typeface="Fira Sans Light"/>
                <a:ea typeface="Fira Sans Light"/>
                <a:cs typeface="Fira Sans Light"/>
                <a:sym typeface="Fira Sans Light"/>
              </a:rPr>
              <a:t>based on books users have read</a:t>
            </a:r>
            <a:endParaRPr/>
          </a:p>
        </p:txBody>
      </p:sp>
      <p:sp>
        <p:nvSpPr>
          <p:cNvPr id="123" name="Google Shape;123;g104ffc603c9_1_130"/>
          <p:cNvSpPr txBox="1"/>
          <p:nvPr/>
        </p:nvSpPr>
        <p:spPr>
          <a:xfrm>
            <a:off x="10369549" y="8238900"/>
            <a:ext cx="6402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Fira Sans Light"/>
                <a:ea typeface="Fira Sans Light"/>
                <a:cs typeface="Fira Sans Light"/>
                <a:sym typeface="Fira Sans Light"/>
              </a:rPr>
              <a:t>Because users sometimes find it hard</a:t>
            </a:r>
            <a:endParaRPr sz="3000"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latin typeface="Fira Sans Light"/>
                <a:ea typeface="Fira Sans Light"/>
                <a:cs typeface="Fira Sans Light"/>
                <a:sym typeface="Fira Sans Light"/>
              </a:rPr>
              <a:t>to handpick the right book!</a:t>
            </a:r>
            <a:endParaRPr sz="3000"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g104ffc603c9_0_0"/>
          <p:cNvGrpSpPr/>
          <p:nvPr/>
        </p:nvGrpSpPr>
        <p:grpSpPr>
          <a:xfrm>
            <a:off x="9694973" y="1335160"/>
            <a:ext cx="6979050" cy="1773713"/>
            <a:chOff x="0" y="-9525"/>
            <a:chExt cx="9305400" cy="2364950"/>
          </a:xfrm>
        </p:grpSpPr>
        <p:sp>
          <p:nvSpPr>
            <p:cNvPr id="129" name="Google Shape;129;g104ffc603c9_0_0"/>
            <p:cNvSpPr txBox="1"/>
            <p:nvPr/>
          </p:nvSpPr>
          <p:spPr>
            <a:xfrm>
              <a:off x="0" y="1025525"/>
              <a:ext cx="93054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00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Target User’s rating of books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-4000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Book ratings of </a:t>
              </a:r>
              <a:r>
                <a:rPr lang="en-US" sz="2700">
                  <a:solidFill>
                    <a:schemeClr val="dk1"/>
                  </a:solidFill>
                  <a:latin typeface="Fira Sans Light"/>
                  <a:ea typeface="Fira Sans Light"/>
                  <a:cs typeface="Fira Sans Light"/>
                  <a:sym typeface="Fira Sans Light"/>
                </a:rPr>
                <a:t>3,652 users 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30" name="Google Shape;130;g104ffc603c9_0_0"/>
            <p:cNvSpPr txBox="1"/>
            <p:nvPr/>
          </p:nvSpPr>
          <p:spPr>
            <a:xfrm>
              <a:off x="0" y="-952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Data Needed</a:t>
              </a:r>
              <a:endParaRPr/>
            </a:p>
          </p:txBody>
        </p:sp>
      </p:grpSp>
      <p:grpSp>
        <p:nvGrpSpPr>
          <p:cNvPr id="131" name="Google Shape;131;g104ffc603c9_0_0"/>
          <p:cNvGrpSpPr/>
          <p:nvPr/>
        </p:nvGrpSpPr>
        <p:grpSpPr>
          <a:xfrm>
            <a:off x="9669523" y="3663094"/>
            <a:ext cx="6979050" cy="3519263"/>
            <a:chOff x="0" y="-9525"/>
            <a:chExt cx="9305400" cy="4692350"/>
          </a:xfrm>
        </p:grpSpPr>
        <p:sp>
          <p:nvSpPr>
            <p:cNvPr id="132" name="Google Shape;132;g104ffc603c9_0_0"/>
            <p:cNvSpPr txBox="1"/>
            <p:nvPr/>
          </p:nvSpPr>
          <p:spPr>
            <a:xfrm>
              <a:off x="0" y="1025525"/>
              <a:ext cx="9305400" cy="36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00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Find 20 users that are mostly similar to the target user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-4000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Assign scores to books rated by them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-400050" lvl="1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○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Weighted rating * similarity scores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-4000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Rank by score to get the top 10 books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133" name="Google Shape;133;g104ffc603c9_0_0"/>
            <p:cNvSpPr txBox="1"/>
            <p:nvPr/>
          </p:nvSpPr>
          <p:spPr>
            <a:xfrm>
              <a:off x="0" y="-952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Solution</a:t>
              </a:r>
              <a:endParaRPr/>
            </a:p>
          </p:txBody>
        </p:sp>
      </p:grpSp>
      <p:grpSp>
        <p:nvGrpSpPr>
          <p:cNvPr id="134" name="Google Shape;134;g104ffc603c9_0_0"/>
          <p:cNvGrpSpPr/>
          <p:nvPr/>
        </p:nvGrpSpPr>
        <p:grpSpPr>
          <a:xfrm>
            <a:off x="9694973" y="7385802"/>
            <a:ext cx="6979050" cy="1773713"/>
            <a:chOff x="0" y="334475"/>
            <a:chExt cx="9305400" cy="2364950"/>
          </a:xfrm>
        </p:grpSpPr>
        <p:sp>
          <p:nvSpPr>
            <p:cNvPr id="135" name="Google Shape;135;g104ffc603c9_0_0"/>
            <p:cNvSpPr txBox="1"/>
            <p:nvPr/>
          </p:nvSpPr>
          <p:spPr>
            <a:xfrm>
              <a:off x="0" y="1369525"/>
              <a:ext cx="93054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Give users freedom to explore a wide range of books that they might like</a:t>
              </a:r>
              <a:endParaRPr sz="1100"/>
            </a:p>
          </p:txBody>
        </p:sp>
        <p:sp>
          <p:nvSpPr>
            <p:cNvPr id="136" name="Google Shape;136;g104ffc603c9_0_0"/>
            <p:cNvSpPr txBox="1"/>
            <p:nvPr/>
          </p:nvSpPr>
          <p:spPr>
            <a:xfrm>
              <a:off x="0" y="33447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Advantage</a:t>
              </a:r>
              <a:endParaRPr/>
            </a:p>
          </p:txBody>
        </p:sp>
      </p:grpSp>
      <p:grpSp>
        <p:nvGrpSpPr>
          <p:cNvPr id="137" name="Google Shape;137;g104ffc603c9_0_0"/>
          <p:cNvGrpSpPr/>
          <p:nvPr/>
        </p:nvGrpSpPr>
        <p:grpSpPr>
          <a:xfrm>
            <a:off x="840299" y="2463050"/>
            <a:ext cx="7160480" cy="2713025"/>
            <a:chOff x="-475506" y="95250"/>
            <a:chExt cx="6170700" cy="3617367"/>
          </a:xfrm>
        </p:grpSpPr>
        <p:sp>
          <p:nvSpPr>
            <p:cNvPr id="138" name="Google Shape;138;g104ffc603c9_0_0"/>
            <p:cNvSpPr txBox="1"/>
            <p:nvPr/>
          </p:nvSpPr>
          <p:spPr>
            <a:xfrm>
              <a:off x="-475506" y="95250"/>
              <a:ext cx="61707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999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User</a:t>
              </a:r>
              <a:r>
                <a:rPr b="1" lang="en-US" sz="9999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-based</a:t>
              </a:r>
              <a:endParaRPr/>
            </a:p>
          </p:txBody>
        </p:sp>
        <p:sp>
          <p:nvSpPr>
            <p:cNvPr id="139" name="Google Shape;139;g104ffc603c9_0_0"/>
            <p:cNvSpPr txBox="1"/>
            <p:nvPr/>
          </p:nvSpPr>
          <p:spPr>
            <a:xfrm>
              <a:off x="-475376" y="2234817"/>
              <a:ext cx="58443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Recommendation based on the similarity of users</a:t>
              </a:r>
              <a:endParaRPr/>
            </a:p>
          </p:txBody>
        </p:sp>
      </p:grpSp>
      <p:pic>
        <p:nvPicPr>
          <p:cNvPr id="140" name="Google Shape;140;g104ffc603c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2422" y="7385796"/>
            <a:ext cx="732406" cy="6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104ffc603c9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713" y="1342304"/>
            <a:ext cx="665824" cy="6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104ffc603c9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2415" y="3670238"/>
            <a:ext cx="681521" cy="68152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g104ffc603c9_0_0"/>
          <p:cNvSpPr txBox="1"/>
          <p:nvPr/>
        </p:nvSpPr>
        <p:spPr>
          <a:xfrm>
            <a:off x="840300" y="59832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Assumption: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4" name="Google Shape;144;g104ffc603c9_0_0"/>
          <p:cNvSpPr txBox="1"/>
          <p:nvPr/>
        </p:nvSpPr>
        <p:spPr>
          <a:xfrm>
            <a:off x="840475" y="6706513"/>
            <a:ext cx="67818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Fira Sans Light"/>
                <a:ea typeface="Fira Sans Light"/>
                <a:cs typeface="Fira Sans Light"/>
                <a:sym typeface="Fira Sans Light"/>
              </a:rPr>
              <a:t>Users who gave out similar ratings to certain books will be likely to share similar </a:t>
            </a:r>
            <a:r>
              <a:rPr lang="en-US" sz="2700">
                <a:latin typeface="Fira Sans Light"/>
                <a:ea typeface="Fira Sans Light"/>
                <a:cs typeface="Fira Sans Light"/>
                <a:sym typeface="Fira Sans Light"/>
              </a:rPr>
              <a:t>tastes</a:t>
            </a:r>
            <a:r>
              <a:rPr lang="en-US" sz="2700">
                <a:latin typeface="Fira Sans Light"/>
                <a:ea typeface="Fira Sans Light"/>
                <a:cs typeface="Fira Sans Light"/>
                <a:sym typeface="Fira Sans Light"/>
              </a:rPr>
              <a:t> in books.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66CB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4ffc603c9_1_4"/>
          <p:cNvSpPr txBox="1"/>
          <p:nvPr/>
        </p:nvSpPr>
        <p:spPr>
          <a:xfrm>
            <a:off x="837450" y="517800"/>
            <a:ext cx="456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99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/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0" name="Google Shape;150;g104ffc603c9_1_4"/>
          <p:cNvCxnSpPr/>
          <p:nvPr/>
        </p:nvCxnSpPr>
        <p:spPr>
          <a:xfrm rot="10800000">
            <a:off x="837375" y="1626050"/>
            <a:ext cx="4119900" cy="43500"/>
          </a:xfrm>
          <a:prstGeom prst="straightConnector1">
            <a:avLst/>
          </a:prstGeom>
          <a:noFill/>
          <a:ln cap="rnd" cmpd="sng" w="38100">
            <a:solidFill>
              <a:srgbClr val="86C7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g104ffc603c9_1_4"/>
          <p:cNvSpPr txBox="1"/>
          <p:nvPr/>
        </p:nvSpPr>
        <p:spPr>
          <a:xfrm>
            <a:off x="4572000" y="309045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g104ffc603c9_1_4"/>
          <p:cNvSpPr txBox="1"/>
          <p:nvPr/>
        </p:nvSpPr>
        <p:spPr>
          <a:xfrm>
            <a:off x="5601075" y="309045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3" name="Google Shape;153;g104ffc603c9_1_4"/>
          <p:cNvSpPr txBox="1"/>
          <p:nvPr/>
        </p:nvSpPr>
        <p:spPr>
          <a:xfrm>
            <a:off x="6630150" y="3090450"/>
            <a:ext cx="1795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B3…..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4" name="Google Shape;154;g104ffc603c9_1_4"/>
          <p:cNvSpPr txBox="1"/>
          <p:nvPr/>
        </p:nvSpPr>
        <p:spPr>
          <a:xfrm>
            <a:off x="676125" y="7549150"/>
            <a:ext cx="15873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New User input ratings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g104ffc603c9_1_4"/>
          <p:cNvSpPr/>
          <p:nvPr/>
        </p:nvSpPr>
        <p:spPr>
          <a:xfrm>
            <a:off x="1780650" y="8096025"/>
            <a:ext cx="1090200" cy="52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86C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104ffc603c9_1_4"/>
          <p:cNvSpPr txBox="1"/>
          <p:nvPr/>
        </p:nvSpPr>
        <p:spPr>
          <a:xfrm>
            <a:off x="837450" y="2031525"/>
            <a:ext cx="17952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g104ffc603c9_1_4"/>
          <p:cNvGrpSpPr/>
          <p:nvPr/>
        </p:nvGrpSpPr>
        <p:grpSpPr>
          <a:xfrm>
            <a:off x="3096050" y="1935800"/>
            <a:ext cx="6105275" cy="838225"/>
            <a:chOff x="3096050" y="1935800"/>
            <a:chExt cx="6105275" cy="838225"/>
          </a:xfrm>
        </p:grpSpPr>
        <p:sp>
          <p:nvSpPr>
            <p:cNvPr id="158" name="Google Shape;158;g104ffc603c9_1_4"/>
            <p:cNvSpPr txBox="1"/>
            <p:nvPr/>
          </p:nvSpPr>
          <p:spPr>
            <a:xfrm>
              <a:off x="3096050" y="2031525"/>
              <a:ext cx="29658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BOOKS</a:t>
              </a:r>
              <a:endParaRPr sz="3200"/>
            </a:p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104ffc603c9_1_4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B1, B2, ... </a:t>
              </a:r>
              <a:endParaRPr/>
            </a:p>
          </p:txBody>
        </p:sp>
      </p:grpSp>
      <p:grpSp>
        <p:nvGrpSpPr>
          <p:cNvPr id="160" name="Google Shape;160;g104ffc603c9_1_4"/>
          <p:cNvGrpSpPr/>
          <p:nvPr/>
        </p:nvGrpSpPr>
        <p:grpSpPr>
          <a:xfrm>
            <a:off x="3096050" y="2526575"/>
            <a:ext cx="6105275" cy="838225"/>
            <a:chOff x="3096050" y="1935800"/>
            <a:chExt cx="6105275" cy="838225"/>
          </a:xfrm>
        </p:grpSpPr>
        <p:sp>
          <p:nvSpPr>
            <p:cNvPr id="161" name="Google Shape;161;g104ffc603c9_1_4"/>
            <p:cNvSpPr txBox="1"/>
            <p:nvPr/>
          </p:nvSpPr>
          <p:spPr>
            <a:xfrm>
              <a:off x="3096050" y="2031525"/>
              <a:ext cx="31053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USERS</a:t>
              </a:r>
              <a:endParaRPr sz="3200"/>
            </a:p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g104ffc603c9_1_4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U1</a:t>
              </a: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, U2, ... </a:t>
              </a:r>
              <a:endParaRPr/>
            </a:p>
          </p:txBody>
        </p:sp>
      </p:grpSp>
      <p:sp>
        <p:nvSpPr>
          <p:cNvPr id="163" name="Google Shape;163;g104ffc603c9_1_4"/>
          <p:cNvSpPr txBox="1"/>
          <p:nvPr/>
        </p:nvSpPr>
        <p:spPr>
          <a:xfrm>
            <a:off x="1983300" y="4020538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</a:t>
            </a: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4" name="Google Shape;164;g104ffc603c9_1_4"/>
          <p:cNvSpPr txBox="1"/>
          <p:nvPr/>
        </p:nvSpPr>
        <p:spPr>
          <a:xfrm>
            <a:off x="1983300" y="4515688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5" name="Google Shape;165;g104ffc603c9_1_4"/>
          <p:cNvSpPr txBox="1"/>
          <p:nvPr/>
        </p:nvSpPr>
        <p:spPr>
          <a:xfrm>
            <a:off x="1983300" y="5067938"/>
            <a:ext cx="684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U3</a:t>
            </a:r>
            <a:endParaRPr b="1" sz="3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 ...</a:t>
            </a:r>
            <a:endParaRPr b="1" sz="3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6" name="Google Shape;166;g104ffc603c9_1_4"/>
          <p:cNvSpPr txBox="1"/>
          <p:nvPr/>
        </p:nvSpPr>
        <p:spPr>
          <a:xfrm>
            <a:off x="8924025" y="2899525"/>
            <a:ext cx="62970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User-Book Rating Matrix</a:t>
            </a:r>
            <a:endParaRPr sz="3200"/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g104ffc603c9_1_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0850" y="3767525"/>
            <a:ext cx="13123973" cy="554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66CB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04ffc603c9_1_55"/>
          <p:cNvSpPr txBox="1"/>
          <p:nvPr/>
        </p:nvSpPr>
        <p:spPr>
          <a:xfrm>
            <a:off x="837450" y="517800"/>
            <a:ext cx="456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99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/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73" name="Google Shape;173;g104ffc603c9_1_55"/>
          <p:cNvCxnSpPr/>
          <p:nvPr/>
        </p:nvCxnSpPr>
        <p:spPr>
          <a:xfrm rot="10800000">
            <a:off x="837375" y="1626050"/>
            <a:ext cx="4119900" cy="43500"/>
          </a:xfrm>
          <a:prstGeom prst="straightConnector1">
            <a:avLst/>
          </a:prstGeom>
          <a:noFill/>
          <a:ln cap="rnd" cmpd="sng" w="38100">
            <a:solidFill>
              <a:srgbClr val="86C7ED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4" name="Google Shape;174;g104ffc603c9_1_55"/>
          <p:cNvSpPr txBox="1"/>
          <p:nvPr/>
        </p:nvSpPr>
        <p:spPr>
          <a:xfrm>
            <a:off x="837450" y="2031525"/>
            <a:ext cx="17952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5" name="Google Shape;175;g104ffc603c9_1_55"/>
          <p:cNvGrpSpPr/>
          <p:nvPr/>
        </p:nvGrpSpPr>
        <p:grpSpPr>
          <a:xfrm>
            <a:off x="3096050" y="1935800"/>
            <a:ext cx="6105275" cy="838225"/>
            <a:chOff x="3096050" y="1935800"/>
            <a:chExt cx="6105275" cy="838225"/>
          </a:xfrm>
        </p:grpSpPr>
        <p:sp>
          <p:nvSpPr>
            <p:cNvPr id="176" name="Google Shape;176;g104ffc603c9_1_55"/>
            <p:cNvSpPr txBox="1"/>
            <p:nvPr/>
          </p:nvSpPr>
          <p:spPr>
            <a:xfrm>
              <a:off x="3096050" y="2031525"/>
              <a:ext cx="29658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BOOKS</a:t>
              </a:r>
              <a:endParaRPr sz="3200"/>
            </a:p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g104ffc603c9_1_55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B1, B2, ... </a:t>
              </a:r>
              <a:endParaRPr/>
            </a:p>
          </p:txBody>
        </p:sp>
      </p:grpSp>
      <p:grpSp>
        <p:nvGrpSpPr>
          <p:cNvPr id="178" name="Google Shape;178;g104ffc603c9_1_55"/>
          <p:cNvGrpSpPr/>
          <p:nvPr/>
        </p:nvGrpSpPr>
        <p:grpSpPr>
          <a:xfrm>
            <a:off x="3096050" y="2526575"/>
            <a:ext cx="6105275" cy="838225"/>
            <a:chOff x="3096050" y="1935800"/>
            <a:chExt cx="6105275" cy="838225"/>
          </a:xfrm>
        </p:grpSpPr>
        <p:sp>
          <p:nvSpPr>
            <p:cNvPr id="179" name="Google Shape;179;g104ffc603c9_1_55"/>
            <p:cNvSpPr txBox="1"/>
            <p:nvPr/>
          </p:nvSpPr>
          <p:spPr>
            <a:xfrm>
              <a:off x="3096050" y="2031525"/>
              <a:ext cx="31053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USERS</a:t>
              </a:r>
              <a:endParaRPr sz="3200"/>
            </a:p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g104ffc603c9_1_55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U1, U2, ... </a:t>
              </a:r>
              <a:endParaRPr/>
            </a:p>
          </p:txBody>
        </p:sp>
      </p:grpSp>
      <p:pic>
        <p:nvPicPr>
          <p:cNvPr id="181" name="Google Shape;181;g104ffc603c9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363" y="3974025"/>
            <a:ext cx="8781874" cy="2338953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04ffc603c9_1_55"/>
          <p:cNvSpPr txBox="1"/>
          <p:nvPr/>
        </p:nvSpPr>
        <p:spPr>
          <a:xfrm>
            <a:off x="837450" y="6664200"/>
            <a:ext cx="87819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ira Sans"/>
              <a:buChar char="●"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Similarity = 1 - distance</a:t>
            </a:r>
            <a:endParaRPr b="1" sz="3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ira Sans"/>
              <a:buChar char="●"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Rating is adjusted (R&lt;5 will have a negative score)</a:t>
            </a:r>
            <a:endParaRPr b="1" sz="3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431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Fira Sans"/>
              <a:buChar char="●"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Final score = sim * adjusted rating</a:t>
            </a:r>
            <a:endParaRPr b="1" sz="3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32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&lt;Only 5 neighbors are shown here&gt;</a:t>
            </a:r>
            <a:endParaRPr i="1" sz="3200">
              <a:solidFill>
                <a:srgbClr val="86C7E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183" name="Google Shape;183;g104ffc603c9_1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74375" y="2168150"/>
            <a:ext cx="3624950" cy="468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104ffc603c9_1_55"/>
          <p:cNvSpPr txBox="1"/>
          <p:nvPr/>
        </p:nvSpPr>
        <p:spPr>
          <a:xfrm>
            <a:off x="12019800" y="1673850"/>
            <a:ext cx="20079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ISBN</a:t>
            </a:r>
            <a:endParaRPr sz="3100">
              <a:solidFill>
                <a:srgbClr val="86C7ED"/>
              </a:solidFill>
            </a:endParaRPr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104ffc603c9_1_55"/>
          <p:cNvSpPr txBox="1"/>
          <p:nvPr/>
        </p:nvSpPr>
        <p:spPr>
          <a:xfrm>
            <a:off x="13558850" y="1626000"/>
            <a:ext cx="2242500" cy="83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Final Score</a:t>
            </a:r>
            <a:endParaRPr b="1" sz="3100">
              <a:solidFill>
                <a:srgbClr val="86C7ED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104ffc603c9_1_55"/>
          <p:cNvSpPr/>
          <p:nvPr/>
        </p:nvSpPr>
        <p:spPr>
          <a:xfrm>
            <a:off x="13558850" y="7078375"/>
            <a:ext cx="402600" cy="8382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86C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04ffc603c9_1_55"/>
          <p:cNvSpPr txBox="1"/>
          <p:nvPr/>
        </p:nvSpPr>
        <p:spPr>
          <a:xfrm>
            <a:off x="12374525" y="7916575"/>
            <a:ext cx="42984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Books with top 10 </a:t>
            </a: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final score will be recommended</a:t>
            </a:r>
            <a:endParaRPr b="1" sz="32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200">
              <a:solidFill>
                <a:srgbClr val="86C7ED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88" name="Google Shape;188;g104ffc603c9_1_55"/>
          <p:cNvSpPr txBox="1"/>
          <p:nvPr/>
        </p:nvSpPr>
        <p:spPr>
          <a:xfrm>
            <a:off x="2966825" y="3364800"/>
            <a:ext cx="52971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K-Nearest Neighbors</a:t>
            </a:r>
            <a:endParaRPr sz="3200">
              <a:solidFill>
                <a:srgbClr val="86C7ED"/>
              </a:solidFill>
            </a:endParaRPr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g105be9c1a37_0_0" title="Ecommerce Tech Pre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1714500"/>
            <a:ext cx="18288000" cy="137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3"/>
          <p:cNvGrpSpPr/>
          <p:nvPr/>
        </p:nvGrpSpPr>
        <p:grpSpPr>
          <a:xfrm>
            <a:off x="9694973" y="1335160"/>
            <a:ext cx="6979049" cy="1773713"/>
            <a:chOff x="0" y="-9525"/>
            <a:chExt cx="9305400" cy="2364950"/>
          </a:xfrm>
        </p:grpSpPr>
        <p:sp>
          <p:nvSpPr>
            <p:cNvPr id="199" name="Google Shape;199;p3"/>
            <p:cNvSpPr txBox="1"/>
            <p:nvPr/>
          </p:nvSpPr>
          <p:spPr>
            <a:xfrm>
              <a:off x="0" y="1025525"/>
              <a:ext cx="93054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000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Target User’s rating of books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-4000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The tags and author of books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200" name="Google Shape;200;p3"/>
            <p:cNvSpPr txBox="1"/>
            <p:nvPr/>
          </p:nvSpPr>
          <p:spPr>
            <a:xfrm>
              <a:off x="0" y="-952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Data Needed</a:t>
              </a:r>
              <a:endParaRPr/>
            </a:p>
          </p:txBody>
        </p:sp>
      </p:grpSp>
      <p:grpSp>
        <p:nvGrpSpPr>
          <p:cNvPr id="201" name="Google Shape;201;p3"/>
          <p:cNvGrpSpPr/>
          <p:nvPr/>
        </p:nvGrpSpPr>
        <p:grpSpPr>
          <a:xfrm>
            <a:off x="9669523" y="3663094"/>
            <a:ext cx="6979050" cy="2937413"/>
            <a:chOff x="0" y="-9525"/>
            <a:chExt cx="9305400" cy="3916550"/>
          </a:xfrm>
        </p:grpSpPr>
        <p:sp>
          <p:nvSpPr>
            <p:cNvPr id="202" name="Google Shape;202;p3"/>
            <p:cNvSpPr txBox="1"/>
            <p:nvPr/>
          </p:nvSpPr>
          <p:spPr>
            <a:xfrm>
              <a:off x="0" y="1025525"/>
              <a:ext cx="9305400" cy="288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2984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Create text feature that combine tags and author name of each book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-2984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Use text similarity and rating as score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  <a:p>
              <a:pPr indent="-400050" lvl="0" marL="4572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SzPts val="2700"/>
                <a:buFont typeface="Fira Sans Light"/>
                <a:buChar char="-"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Rank by score to get the top K results</a:t>
              </a:r>
              <a:endParaRPr sz="2700">
                <a:latin typeface="Fira Sans Light"/>
                <a:ea typeface="Fira Sans Light"/>
                <a:cs typeface="Fira Sans Light"/>
                <a:sym typeface="Fira Sans Light"/>
              </a:endParaRPr>
            </a:p>
          </p:txBody>
        </p:sp>
        <p:sp>
          <p:nvSpPr>
            <p:cNvPr id="203" name="Google Shape;203;p3"/>
            <p:cNvSpPr txBox="1"/>
            <p:nvPr/>
          </p:nvSpPr>
          <p:spPr>
            <a:xfrm>
              <a:off x="0" y="-952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3500" u="none" cap="none" strike="noStrike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Solution</a:t>
              </a:r>
              <a:endParaRPr/>
            </a:p>
          </p:txBody>
        </p:sp>
      </p:grpSp>
      <p:grpSp>
        <p:nvGrpSpPr>
          <p:cNvPr id="204" name="Google Shape;204;p3"/>
          <p:cNvGrpSpPr/>
          <p:nvPr/>
        </p:nvGrpSpPr>
        <p:grpSpPr>
          <a:xfrm>
            <a:off x="9694973" y="7127802"/>
            <a:ext cx="6979049" cy="1773713"/>
            <a:chOff x="0" y="-9525"/>
            <a:chExt cx="9305400" cy="2364950"/>
          </a:xfrm>
        </p:grpSpPr>
        <p:sp>
          <p:nvSpPr>
            <p:cNvPr id="205" name="Google Shape;205;p3"/>
            <p:cNvSpPr txBox="1"/>
            <p:nvPr/>
          </p:nvSpPr>
          <p:spPr>
            <a:xfrm>
              <a:off x="0" y="1025525"/>
              <a:ext cx="9305400" cy="132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700">
                  <a:latin typeface="Fira Sans Light"/>
                  <a:ea typeface="Fira Sans Light"/>
                  <a:cs typeface="Fira Sans Light"/>
                  <a:sym typeface="Fira Sans Light"/>
                </a:rPr>
                <a:t>Recommend books that best fit the target users’ interests</a:t>
              </a:r>
              <a:endParaRPr sz="1100"/>
            </a:p>
          </p:txBody>
        </p:sp>
        <p:sp>
          <p:nvSpPr>
            <p:cNvPr id="206" name="Google Shape;206;p3"/>
            <p:cNvSpPr txBox="1"/>
            <p:nvPr/>
          </p:nvSpPr>
          <p:spPr>
            <a:xfrm>
              <a:off x="0" y="-9525"/>
              <a:ext cx="9305400" cy="71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500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Advantage</a:t>
              </a:r>
              <a:endParaRPr/>
            </a:p>
          </p:txBody>
        </p:sp>
      </p:grpSp>
      <p:grpSp>
        <p:nvGrpSpPr>
          <p:cNvPr id="207" name="Google Shape;207;p3"/>
          <p:cNvGrpSpPr/>
          <p:nvPr/>
        </p:nvGrpSpPr>
        <p:grpSpPr>
          <a:xfrm>
            <a:off x="840299" y="2463050"/>
            <a:ext cx="7160480" cy="2713025"/>
            <a:chOff x="-475506" y="95250"/>
            <a:chExt cx="6170700" cy="3617367"/>
          </a:xfrm>
        </p:grpSpPr>
        <p:sp>
          <p:nvSpPr>
            <p:cNvPr id="208" name="Google Shape;208;p3"/>
            <p:cNvSpPr txBox="1"/>
            <p:nvPr/>
          </p:nvSpPr>
          <p:spPr>
            <a:xfrm>
              <a:off x="-475506" y="95250"/>
              <a:ext cx="6170700" cy="205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9999">
                  <a:solidFill>
                    <a:srgbClr val="1836B2"/>
                  </a:solidFill>
                  <a:latin typeface="Fira Sans"/>
                  <a:ea typeface="Fira Sans"/>
                  <a:cs typeface="Fira Sans"/>
                  <a:sym typeface="Fira Sans"/>
                </a:rPr>
                <a:t>Item-based</a:t>
              </a:r>
              <a:endParaRPr/>
            </a:p>
          </p:txBody>
        </p:sp>
        <p:sp>
          <p:nvSpPr>
            <p:cNvPr id="209" name="Google Shape;209;p3"/>
            <p:cNvSpPr txBox="1"/>
            <p:nvPr/>
          </p:nvSpPr>
          <p:spPr>
            <a:xfrm>
              <a:off x="-475376" y="2234817"/>
              <a:ext cx="5844300" cy="14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>
                  <a:latin typeface="Fira Sans Light"/>
                  <a:ea typeface="Fira Sans Light"/>
                  <a:cs typeface="Fira Sans Light"/>
                  <a:sym typeface="Fira Sans Light"/>
                </a:rPr>
                <a:t>Recommendation based on the similarity of books</a:t>
              </a:r>
              <a:endParaRPr/>
            </a:p>
          </p:txBody>
        </p:sp>
      </p:grpSp>
      <p:pic>
        <p:nvPicPr>
          <p:cNvPr id="210" name="Google Shape;21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2422" y="7134946"/>
            <a:ext cx="732406" cy="6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25713" y="1342304"/>
            <a:ext cx="665824" cy="66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292415" y="3670238"/>
            <a:ext cx="681521" cy="681521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"/>
          <p:cNvSpPr txBox="1"/>
          <p:nvPr/>
        </p:nvSpPr>
        <p:spPr>
          <a:xfrm>
            <a:off x="840300" y="598322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500">
                <a:solidFill>
                  <a:srgbClr val="1836B2"/>
                </a:solidFill>
                <a:latin typeface="Fira Sans"/>
                <a:ea typeface="Fira Sans"/>
                <a:cs typeface="Fira Sans"/>
                <a:sym typeface="Fira Sans"/>
              </a:rPr>
              <a:t>Assumption: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4" name="Google Shape;214;p3"/>
          <p:cNvSpPr txBox="1"/>
          <p:nvPr/>
        </p:nvSpPr>
        <p:spPr>
          <a:xfrm>
            <a:off x="840475" y="6706513"/>
            <a:ext cx="6781800" cy="157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Fira Sans Light"/>
                <a:ea typeface="Fira Sans Light"/>
                <a:cs typeface="Fira Sans Light"/>
                <a:sym typeface="Fira Sans Light"/>
              </a:rPr>
              <a:t>Users tend to enjoy books with </a:t>
            </a:r>
            <a:r>
              <a:rPr lang="en-US" sz="2700">
                <a:latin typeface="Fira Sans Light"/>
                <a:ea typeface="Fira Sans Light"/>
                <a:cs typeface="Fira Sans Light"/>
                <a:sym typeface="Fira Sans Light"/>
              </a:rPr>
              <a:t>similar</a:t>
            </a:r>
            <a:r>
              <a:rPr lang="en-US" sz="2700">
                <a:latin typeface="Fira Sans Light"/>
                <a:ea typeface="Fira Sans Light"/>
                <a:cs typeface="Fira Sans Light"/>
                <a:sym typeface="Fira Sans Light"/>
              </a:rPr>
              <a:t> topics and genres or from the same authors.</a:t>
            </a:r>
            <a:endParaRPr sz="11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066CB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>
            <a:off x="2804275" y="3220750"/>
            <a:ext cx="15048600" cy="6552600"/>
          </a:xfrm>
          <a:prstGeom prst="roundRect">
            <a:avLst>
              <a:gd fmla="val 7204" name="adj"/>
            </a:avLst>
          </a:prstGeom>
          <a:noFill/>
          <a:ln cap="flat" cmpd="sng" w="28575">
            <a:solidFill>
              <a:srgbClr val="86C7E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20" name="Google Shape;220;p4"/>
          <p:cNvSpPr txBox="1"/>
          <p:nvPr/>
        </p:nvSpPr>
        <p:spPr>
          <a:xfrm>
            <a:off x="837450" y="517800"/>
            <a:ext cx="45693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999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MODEL</a:t>
            </a:r>
            <a:endParaRPr/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"/>
          <p:cNvSpPr txBox="1"/>
          <p:nvPr/>
        </p:nvSpPr>
        <p:spPr>
          <a:xfrm>
            <a:off x="837450" y="2031525"/>
            <a:ext cx="17952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USER </a:t>
            </a:r>
            <a:r>
              <a:rPr b="1" lang="en-US" sz="32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A</a:t>
            </a:r>
            <a:endParaRPr sz="3200">
              <a:solidFill>
                <a:srgbClr val="86C7ED"/>
              </a:solidFill>
            </a:endParaRPr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4"/>
          <p:cNvGrpSpPr/>
          <p:nvPr/>
        </p:nvGrpSpPr>
        <p:grpSpPr>
          <a:xfrm>
            <a:off x="3096050" y="1935800"/>
            <a:ext cx="6105275" cy="838225"/>
            <a:chOff x="3096050" y="1935800"/>
            <a:chExt cx="6105275" cy="838225"/>
          </a:xfrm>
        </p:grpSpPr>
        <p:sp>
          <p:nvSpPr>
            <p:cNvPr id="223" name="Google Shape;223;p4"/>
            <p:cNvSpPr txBox="1"/>
            <p:nvPr/>
          </p:nvSpPr>
          <p:spPr>
            <a:xfrm>
              <a:off x="3096050" y="2031525"/>
              <a:ext cx="29658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BOOKS</a:t>
              </a:r>
              <a:endParaRPr sz="3200"/>
            </a:p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4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B1</a:t>
              </a: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, B2, </a:t>
              </a: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...</a:t>
              </a: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 , B10</a:t>
              </a:r>
              <a:endParaRPr/>
            </a:p>
          </p:txBody>
        </p:sp>
      </p:grpSp>
      <p:grpSp>
        <p:nvGrpSpPr>
          <p:cNvPr id="225" name="Google Shape;225;p4"/>
          <p:cNvGrpSpPr/>
          <p:nvPr/>
        </p:nvGrpSpPr>
        <p:grpSpPr>
          <a:xfrm>
            <a:off x="3096050" y="2526575"/>
            <a:ext cx="6105275" cy="838225"/>
            <a:chOff x="3096050" y="1935800"/>
            <a:chExt cx="6105275" cy="838225"/>
          </a:xfrm>
        </p:grpSpPr>
        <p:sp>
          <p:nvSpPr>
            <p:cNvPr id="226" name="Google Shape;226;p4"/>
            <p:cNvSpPr txBox="1"/>
            <p:nvPr/>
          </p:nvSpPr>
          <p:spPr>
            <a:xfrm>
              <a:off x="3096050" y="2031525"/>
              <a:ext cx="3105300" cy="74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FFFFFF"/>
                  </a:solidFill>
                  <a:latin typeface="Fira Sans"/>
                  <a:ea typeface="Fira Sans"/>
                  <a:cs typeface="Fira Sans"/>
                  <a:sym typeface="Fira Sans"/>
                </a:rPr>
                <a:t>LIST OF RATINGS</a:t>
              </a:r>
              <a:endParaRPr sz="3200"/>
            </a:p>
            <a:p>
              <a:pPr indent="0" lvl="0" marL="0" marR="0" rtl="0" algn="l">
                <a:lnSpc>
                  <a:spcPct val="11000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4"/>
            <p:cNvSpPr txBox="1"/>
            <p:nvPr/>
          </p:nvSpPr>
          <p:spPr>
            <a:xfrm>
              <a:off x="6201325" y="1935800"/>
              <a:ext cx="30000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R</a:t>
              </a: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1, R2, ... , R10</a:t>
              </a:r>
              <a:endParaRPr/>
            </a:p>
          </p:txBody>
        </p:sp>
      </p:grpSp>
      <p:sp>
        <p:nvSpPr>
          <p:cNvPr id="228" name="Google Shape;228;p4"/>
          <p:cNvSpPr txBox="1"/>
          <p:nvPr/>
        </p:nvSpPr>
        <p:spPr>
          <a:xfrm>
            <a:off x="3096050" y="3275550"/>
            <a:ext cx="3530700" cy="74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FOR EACH</a:t>
            </a:r>
            <a:r>
              <a:rPr b="1" lang="en-US" sz="3200">
                <a:solidFill>
                  <a:srgbClr val="FFFFFF"/>
                </a:solidFill>
                <a:latin typeface="Fira Sans"/>
                <a:ea typeface="Fira Sans"/>
                <a:cs typeface="Fira Sans"/>
                <a:sym typeface="Fira Sans"/>
              </a:rPr>
              <a:t> </a:t>
            </a:r>
            <a:r>
              <a:rPr b="1" lang="en-US" sz="32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BOOK:</a:t>
            </a:r>
            <a:endParaRPr sz="3200">
              <a:solidFill>
                <a:srgbClr val="86C7ED"/>
              </a:solidFill>
            </a:endParaRPr>
          </a:p>
          <a:p>
            <a:pPr indent="0" lvl="0" marL="0" marR="0" rtl="0" algn="l">
              <a:lnSpc>
                <a:spcPct val="11000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9" name="Google Shape;229;p4"/>
          <p:cNvCxnSpPr/>
          <p:nvPr/>
        </p:nvCxnSpPr>
        <p:spPr>
          <a:xfrm rot="10800000">
            <a:off x="4332300" y="4316750"/>
            <a:ext cx="3119700" cy="11100"/>
          </a:xfrm>
          <a:prstGeom prst="straightConnector1">
            <a:avLst/>
          </a:prstGeom>
          <a:noFill/>
          <a:ln cap="rnd" cmpd="sng" w="38100">
            <a:solidFill>
              <a:srgbClr val="86C7ED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30" name="Google Shape;230;p4"/>
          <p:cNvGrpSpPr/>
          <p:nvPr/>
        </p:nvGrpSpPr>
        <p:grpSpPr>
          <a:xfrm>
            <a:off x="4168700" y="3798050"/>
            <a:ext cx="4119900" cy="1933200"/>
            <a:chOff x="4168700" y="3798050"/>
            <a:chExt cx="4119900" cy="1933200"/>
          </a:xfrm>
        </p:grpSpPr>
        <p:sp>
          <p:nvSpPr>
            <p:cNvPr id="231" name="Google Shape;231;p4"/>
            <p:cNvSpPr txBox="1"/>
            <p:nvPr/>
          </p:nvSpPr>
          <p:spPr>
            <a:xfrm>
              <a:off x="4245750" y="3798050"/>
              <a:ext cx="3292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Tags + Author Name</a:t>
              </a:r>
              <a:endParaRPr sz="600">
                <a:solidFill>
                  <a:schemeClr val="dk1"/>
                </a:solidFill>
              </a:endParaRPr>
            </a:p>
          </p:txBody>
        </p:sp>
        <p:sp>
          <p:nvSpPr>
            <p:cNvPr id="232" name="Google Shape;232;p4"/>
            <p:cNvSpPr txBox="1"/>
            <p:nvPr/>
          </p:nvSpPr>
          <p:spPr>
            <a:xfrm>
              <a:off x="4168700" y="4383050"/>
              <a:ext cx="4119900" cy="134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</a:rPr>
                <a:t>John Grisham fiction english books mystery adult-fiction literature audible ebooks historical general american favorite-authors usa life paperback boys historical-fiction literary-fiction southern southern-fiction drama fiction-general</a:t>
              </a:r>
              <a:endParaRPr sz="135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233" name="Google Shape;233;p4"/>
          <p:cNvGrpSpPr/>
          <p:nvPr/>
        </p:nvGrpSpPr>
        <p:grpSpPr>
          <a:xfrm>
            <a:off x="8218425" y="3798050"/>
            <a:ext cx="5192550" cy="2172300"/>
            <a:chOff x="3096050" y="3798050"/>
            <a:chExt cx="5192550" cy="2172300"/>
          </a:xfrm>
        </p:grpSpPr>
        <p:sp>
          <p:nvSpPr>
            <p:cNvPr id="234" name="Google Shape;234;p4"/>
            <p:cNvSpPr txBox="1"/>
            <p:nvPr/>
          </p:nvSpPr>
          <p:spPr>
            <a:xfrm>
              <a:off x="3096050" y="4265375"/>
              <a:ext cx="652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X</a:t>
              </a:r>
              <a:r>
                <a:rPr b="1" lang="en-US" sz="20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1</a:t>
              </a:r>
              <a:endParaRPr sz="200"/>
            </a:p>
          </p:txBody>
        </p:sp>
        <p:sp>
          <p:nvSpPr>
            <p:cNvPr id="235" name="Google Shape;235;p4"/>
            <p:cNvSpPr txBox="1"/>
            <p:nvPr/>
          </p:nvSpPr>
          <p:spPr>
            <a:xfrm>
              <a:off x="4245750" y="3798050"/>
              <a:ext cx="32928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4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Tags + Author Name</a:t>
              </a:r>
              <a:endParaRPr sz="600">
                <a:solidFill>
                  <a:schemeClr val="dk1"/>
                </a:solidFill>
              </a:endParaRPr>
            </a:p>
          </p:txBody>
        </p:sp>
        <p:sp>
          <p:nvSpPr>
            <p:cNvPr id="236" name="Google Shape;236;p4"/>
            <p:cNvSpPr txBox="1"/>
            <p:nvPr/>
          </p:nvSpPr>
          <p:spPr>
            <a:xfrm>
              <a:off x="4168700" y="4383050"/>
              <a:ext cx="4119900" cy="158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</a:rPr>
                <a:t>Stephen King fantasy fiction sci-fi-fantasy supernatural mystery contemporary contemporary-fiction thriller science-fiction scifi adult adult-fiction thrillers fiction-horror scary horror-thriller maine king stephen-king king-stephen thriller-horror human-alien</a:t>
              </a:r>
              <a:endParaRPr sz="135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237" name="Google Shape;237;p4"/>
          <p:cNvGrpSpPr/>
          <p:nvPr/>
        </p:nvGrpSpPr>
        <p:grpSpPr>
          <a:xfrm>
            <a:off x="8218425" y="5993538"/>
            <a:ext cx="5192550" cy="1109400"/>
            <a:chOff x="3096050" y="4252113"/>
            <a:chExt cx="5192550" cy="1109400"/>
          </a:xfrm>
        </p:grpSpPr>
        <p:sp>
          <p:nvSpPr>
            <p:cNvPr id="238" name="Google Shape;238;p4"/>
            <p:cNvSpPr txBox="1"/>
            <p:nvPr/>
          </p:nvSpPr>
          <p:spPr>
            <a:xfrm>
              <a:off x="3096050" y="4265375"/>
              <a:ext cx="652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X</a:t>
              </a:r>
              <a:r>
                <a:rPr b="1" lang="en-US" sz="20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2</a:t>
              </a:r>
              <a:endParaRPr sz="2000"/>
            </a:p>
          </p:txBody>
        </p:sp>
        <p:sp>
          <p:nvSpPr>
            <p:cNvPr id="239" name="Google Shape;239;p4"/>
            <p:cNvSpPr txBox="1"/>
            <p:nvPr/>
          </p:nvSpPr>
          <p:spPr>
            <a:xfrm>
              <a:off x="4168700" y="4252113"/>
              <a:ext cx="4119900" cy="11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</a:rPr>
                <a:t>Michael Chabon</a:t>
              </a: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</a:rPr>
                <a:t> american 21st-century never-finished couldn-t-finish 2000s pulitzer-prize pulitzer-prize-winners literary-fiction world-war-ii holocaust comic lgbt lgbtq queer superheroes</a:t>
              </a:r>
              <a:endParaRPr sz="175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  <p:grpSp>
        <p:nvGrpSpPr>
          <p:cNvPr id="240" name="Google Shape;240;p4"/>
          <p:cNvGrpSpPr/>
          <p:nvPr/>
        </p:nvGrpSpPr>
        <p:grpSpPr>
          <a:xfrm>
            <a:off x="8218425" y="7868850"/>
            <a:ext cx="5192550" cy="1109425"/>
            <a:chOff x="3096050" y="4265375"/>
            <a:chExt cx="5192550" cy="1109425"/>
          </a:xfrm>
        </p:grpSpPr>
        <p:sp>
          <p:nvSpPr>
            <p:cNvPr id="241" name="Google Shape;241;p4"/>
            <p:cNvSpPr txBox="1"/>
            <p:nvPr/>
          </p:nvSpPr>
          <p:spPr>
            <a:xfrm>
              <a:off x="3096050" y="4265375"/>
              <a:ext cx="6525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32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X</a:t>
              </a:r>
              <a:r>
                <a:rPr b="1" lang="en-US" sz="2000">
                  <a:solidFill>
                    <a:srgbClr val="86C7ED"/>
                  </a:solidFill>
                  <a:latin typeface="Fira Sans"/>
                  <a:ea typeface="Fira Sans"/>
                  <a:cs typeface="Fira Sans"/>
                  <a:sym typeface="Fira Sans"/>
                </a:rPr>
                <a:t>n</a:t>
              </a:r>
              <a:endParaRPr sz="2000"/>
            </a:p>
          </p:txBody>
        </p:sp>
        <p:sp>
          <p:nvSpPr>
            <p:cNvPr id="242" name="Google Shape;242;p4"/>
            <p:cNvSpPr txBox="1"/>
            <p:nvPr/>
          </p:nvSpPr>
          <p:spPr>
            <a:xfrm>
              <a:off x="4168700" y="4265400"/>
              <a:ext cx="4119900" cy="110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350">
                  <a:solidFill>
                    <a:schemeClr val="dk1"/>
                  </a:solidFill>
                  <a:highlight>
                    <a:srgbClr val="FFFFFF"/>
                  </a:highlight>
                </a:rPr>
                <a:t>Nicholas Sparks love contemporary-fiction realistic general-fiction historical-fiction on-my-bookshelf drama high-school relationships reviewed romantic stand-alone love-story</a:t>
              </a:r>
              <a:endParaRPr sz="1350">
                <a:solidFill>
                  <a:schemeClr val="dk1"/>
                </a:solidFill>
                <a:highlight>
                  <a:srgbClr val="FFFFFF"/>
                </a:highlight>
              </a:endParaRPr>
            </a:p>
          </p:txBody>
        </p:sp>
      </p:grpSp>
      <p:sp>
        <p:nvSpPr>
          <p:cNvPr id="243" name="Google Shape;243;p4"/>
          <p:cNvSpPr txBox="1"/>
          <p:nvPr/>
        </p:nvSpPr>
        <p:spPr>
          <a:xfrm>
            <a:off x="10391275" y="6936350"/>
            <a:ext cx="136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...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sp>
        <p:nvSpPr>
          <p:cNvPr id="244" name="Google Shape;244;p4"/>
          <p:cNvSpPr txBox="1"/>
          <p:nvPr/>
        </p:nvSpPr>
        <p:spPr>
          <a:xfrm>
            <a:off x="12852325" y="3798050"/>
            <a:ext cx="236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Similarity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45" name="Google Shape;245;p4"/>
          <p:cNvSpPr txBox="1"/>
          <p:nvPr/>
        </p:nvSpPr>
        <p:spPr>
          <a:xfrm>
            <a:off x="15002650" y="3798050"/>
            <a:ext cx="2363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Score</a:t>
            </a:r>
            <a:endParaRPr sz="600">
              <a:solidFill>
                <a:schemeClr val="dk1"/>
              </a:solidFill>
            </a:endParaRPr>
          </a:p>
        </p:txBody>
      </p:sp>
      <p:sp>
        <p:nvSpPr>
          <p:cNvPr id="246" name="Google Shape;246;p4"/>
          <p:cNvSpPr txBox="1"/>
          <p:nvPr/>
        </p:nvSpPr>
        <p:spPr>
          <a:xfrm>
            <a:off x="3373700" y="4221825"/>
            <a:ext cx="86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B1</a:t>
            </a:r>
            <a:endParaRPr/>
          </a:p>
        </p:txBody>
      </p:sp>
      <p:sp>
        <p:nvSpPr>
          <p:cNvPr id="247" name="Google Shape;247;p4"/>
          <p:cNvSpPr txBox="1"/>
          <p:nvPr/>
        </p:nvSpPr>
        <p:spPr>
          <a:xfrm>
            <a:off x="3373700" y="5667600"/>
            <a:ext cx="860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R</a:t>
            </a:r>
            <a:r>
              <a:rPr b="1" lang="en-US" sz="32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1</a:t>
            </a:r>
            <a:endParaRPr/>
          </a:p>
        </p:txBody>
      </p:sp>
      <p:sp>
        <p:nvSpPr>
          <p:cNvPr id="248" name="Google Shape;248;p4"/>
          <p:cNvSpPr txBox="1"/>
          <p:nvPr/>
        </p:nvSpPr>
        <p:spPr>
          <a:xfrm>
            <a:off x="5406750" y="573125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8</a:t>
            </a:r>
            <a:endParaRPr/>
          </a:p>
        </p:txBody>
      </p:sp>
      <p:sp>
        <p:nvSpPr>
          <p:cNvPr id="249" name="Google Shape;249;p4"/>
          <p:cNvSpPr/>
          <p:nvPr/>
        </p:nvSpPr>
        <p:spPr>
          <a:xfrm rot="1205162">
            <a:off x="12494395" y="3706729"/>
            <a:ext cx="684854" cy="333123"/>
          </a:xfrm>
          <a:prstGeom prst="bentArrow">
            <a:avLst>
              <a:gd fmla="val 25000" name="adj1"/>
              <a:gd fmla="val 25000" name="adj2"/>
              <a:gd fmla="val 25000" name="adj3"/>
              <a:gd fmla="val 43750" name="adj4"/>
            </a:avLst>
          </a:prstGeom>
          <a:solidFill>
            <a:srgbClr val="86C7E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"/>
          <p:cNvSpPr txBox="1"/>
          <p:nvPr/>
        </p:nvSpPr>
        <p:spPr>
          <a:xfrm>
            <a:off x="11169400" y="3220750"/>
            <a:ext cx="3990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TF_IDF + cosine similarity</a:t>
            </a:r>
            <a:endParaRPr sz="600">
              <a:solidFill>
                <a:srgbClr val="86C7ED"/>
              </a:solidFill>
            </a:endParaRPr>
          </a:p>
        </p:txBody>
      </p:sp>
      <p:sp>
        <p:nvSpPr>
          <p:cNvPr id="251" name="Google Shape;251;p4"/>
          <p:cNvSpPr txBox="1"/>
          <p:nvPr/>
        </p:nvSpPr>
        <p:spPr>
          <a:xfrm>
            <a:off x="13714725" y="4375350"/>
            <a:ext cx="860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</a:t>
            </a:r>
            <a:r>
              <a:rPr b="1" lang="en-US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85</a:t>
            </a:r>
            <a:endParaRPr sz="900"/>
          </a:p>
        </p:txBody>
      </p:sp>
      <p:sp>
        <p:nvSpPr>
          <p:cNvPr id="252" name="Google Shape;252;p4"/>
          <p:cNvSpPr txBox="1"/>
          <p:nvPr/>
        </p:nvSpPr>
        <p:spPr>
          <a:xfrm>
            <a:off x="13714725" y="6081500"/>
            <a:ext cx="860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0.78</a:t>
            </a:r>
            <a:endParaRPr sz="900"/>
          </a:p>
        </p:txBody>
      </p:sp>
      <p:sp>
        <p:nvSpPr>
          <p:cNvPr id="253" name="Google Shape;253;p4"/>
          <p:cNvSpPr txBox="1"/>
          <p:nvPr/>
        </p:nvSpPr>
        <p:spPr>
          <a:xfrm>
            <a:off x="13714725" y="7997000"/>
            <a:ext cx="115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0.008</a:t>
            </a:r>
            <a:endParaRPr sz="900"/>
          </a:p>
        </p:txBody>
      </p:sp>
      <p:sp>
        <p:nvSpPr>
          <p:cNvPr id="254" name="Google Shape;254;p4"/>
          <p:cNvSpPr txBox="1"/>
          <p:nvPr/>
        </p:nvSpPr>
        <p:spPr>
          <a:xfrm>
            <a:off x="13461225" y="6936350"/>
            <a:ext cx="136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...</a:t>
            </a:r>
            <a:endParaRPr sz="1350"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  <p:sp>
        <p:nvSpPr>
          <p:cNvPr id="255" name="Google Shape;255;p4"/>
          <p:cNvSpPr txBox="1"/>
          <p:nvPr/>
        </p:nvSpPr>
        <p:spPr>
          <a:xfrm>
            <a:off x="3373700" y="6681800"/>
            <a:ext cx="447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Score = sim*weight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6" name="Google Shape;256;p4"/>
          <p:cNvSpPr txBox="1"/>
          <p:nvPr/>
        </p:nvSpPr>
        <p:spPr>
          <a:xfrm>
            <a:off x="3458575" y="7451200"/>
            <a:ext cx="4119900" cy="985200"/>
          </a:xfrm>
          <a:prstGeom prst="rect">
            <a:avLst/>
          </a:prstGeom>
          <a:solidFill>
            <a:srgbClr val="86C7E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R&gt;5:   weight = R/10</a:t>
            </a:r>
            <a:endParaRPr sz="2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R&lt;=5: weight = (R-5)/10</a:t>
            </a:r>
            <a:endParaRPr sz="2600">
              <a:solidFill>
                <a:schemeClr val="lt1"/>
              </a:solidFill>
              <a:highlight>
                <a:srgbClr val="86C7ED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" name="Google Shape;257;p4"/>
          <p:cNvSpPr txBox="1"/>
          <p:nvPr/>
        </p:nvSpPr>
        <p:spPr>
          <a:xfrm>
            <a:off x="15734200" y="4386075"/>
            <a:ext cx="860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0.68</a:t>
            </a:r>
            <a:endParaRPr sz="900"/>
          </a:p>
        </p:txBody>
      </p:sp>
      <p:sp>
        <p:nvSpPr>
          <p:cNvPr id="258" name="Google Shape;258;p4"/>
          <p:cNvSpPr txBox="1"/>
          <p:nvPr/>
        </p:nvSpPr>
        <p:spPr>
          <a:xfrm>
            <a:off x="15734200" y="6092225"/>
            <a:ext cx="115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0.624</a:t>
            </a:r>
            <a:endParaRPr sz="900"/>
          </a:p>
        </p:txBody>
      </p:sp>
      <p:sp>
        <p:nvSpPr>
          <p:cNvPr id="259" name="Google Shape;259;p4"/>
          <p:cNvSpPr txBox="1"/>
          <p:nvPr/>
        </p:nvSpPr>
        <p:spPr>
          <a:xfrm>
            <a:off x="15734200" y="8007725"/>
            <a:ext cx="143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0.0064</a:t>
            </a:r>
            <a:endParaRPr sz="900"/>
          </a:p>
        </p:txBody>
      </p:sp>
      <p:sp>
        <p:nvSpPr>
          <p:cNvPr id="260" name="Google Shape;260;p4"/>
          <p:cNvSpPr txBox="1"/>
          <p:nvPr/>
        </p:nvSpPr>
        <p:spPr>
          <a:xfrm>
            <a:off x="15480700" y="6947075"/>
            <a:ext cx="136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...</a:t>
            </a:r>
            <a:endParaRPr sz="1350">
              <a:solidFill>
                <a:schemeClr val="lt1"/>
              </a:solidFill>
              <a:highlight>
                <a:srgbClr val="FFFFFF"/>
              </a:highlight>
            </a:endParaRPr>
          </a:p>
        </p:txBody>
      </p:sp>
      <p:sp>
        <p:nvSpPr>
          <p:cNvPr id="261" name="Google Shape;261;p4"/>
          <p:cNvSpPr txBox="1"/>
          <p:nvPr/>
        </p:nvSpPr>
        <p:spPr>
          <a:xfrm>
            <a:off x="5711875" y="5731250"/>
            <a:ext cx="684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86C7ED"/>
                </a:solidFill>
                <a:latin typeface="Fira Sans"/>
                <a:ea typeface="Fira Sans"/>
                <a:cs typeface="Fira Sans"/>
                <a:sym typeface="Fira Sans"/>
              </a:rPr>
              <a:t>3</a:t>
            </a:r>
            <a:endParaRPr>
              <a:solidFill>
                <a:srgbClr val="86C7ED"/>
              </a:solidFill>
            </a:endParaRPr>
          </a:p>
        </p:txBody>
      </p:sp>
      <p:sp>
        <p:nvSpPr>
          <p:cNvPr id="262" name="Google Shape;262;p4"/>
          <p:cNvSpPr txBox="1"/>
          <p:nvPr/>
        </p:nvSpPr>
        <p:spPr>
          <a:xfrm>
            <a:off x="16594600" y="4386075"/>
            <a:ext cx="1064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-</a:t>
            </a:r>
            <a:r>
              <a:rPr b="1" lang="en-US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0.17</a:t>
            </a:r>
            <a:endParaRPr sz="900"/>
          </a:p>
        </p:txBody>
      </p:sp>
      <p:sp>
        <p:nvSpPr>
          <p:cNvPr id="263" name="Google Shape;263;p4"/>
          <p:cNvSpPr txBox="1"/>
          <p:nvPr/>
        </p:nvSpPr>
        <p:spPr>
          <a:xfrm>
            <a:off x="16594600" y="6081500"/>
            <a:ext cx="11535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-0.156</a:t>
            </a:r>
            <a:endParaRPr sz="900"/>
          </a:p>
        </p:txBody>
      </p:sp>
      <p:sp>
        <p:nvSpPr>
          <p:cNvPr id="264" name="Google Shape;264;p4"/>
          <p:cNvSpPr txBox="1"/>
          <p:nvPr/>
        </p:nvSpPr>
        <p:spPr>
          <a:xfrm>
            <a:off x="16418875" y="7996988"/>
            <a:ext cx="1434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-0.0016</a:t>
            </a:r>
            <a:endParaRPr sz="9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